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409" r:id="rId2"/>
    <p:sldId id="872" r:id="rId3"/>
    <p:sldId id="628" r:id="rId4"/>
    <p:sldId id="959" r:id="rId5"/>
    <p:sldId id="960" r:id="rId6"/>
    <p:sldId id="1067" r:id="rId7"/>
    <p:sldId id="961" r:id="rId8"/>
    <p:sldId id="976" r:id="rId9"/>
    <p:sldId id="629" r:id="rId10"/>
    <p:sldId id="475" r:id="rId11"/>
    <p:sldId id="835" r:id="rId12"/>
    <p:sldId id="844" r:id="rId13"/>
    <p:sldId id="843" r:id="rId14"/>
    <p:sldId id="736" r:id="rId15"/>
    <p:sldId id="837" r:id="rId16"/>
    <p:sldId id="963" r:id="rId17"/>
    <p:sldId id="751" r:id="rId18"/>
    <p:sldId id="752" r:id="rId19"/>
    <p:sldId id="753" r:id="rId20"/>
    <p:sldId id="964" r:id="rId21"/>
    <p:sldId id="754" r:id="rId22"/>
    <p:sldId id="757" r:id="rId23"/>
    <p:sldId id="758" r:id="rId24"/>
    <p:sldId id="1070" r:id="rId25"/>
    <p:sldId id="1064" r:id="rId26"/>
    <p:sldId id="1065" r:id="rId27"/>
    <p:sldId id="786" r:id="rId28"/>
    <p:sldId id="1069" r:id="rId29"/>
    <p:sldId id="848" r:id="rId30"/>
    <p:sldId id="342" r:id="rId31"/>
    <p:sldId id="861" r:id="rId32"/>
    <p:sldId id="808" r:id="rId33"/>
    <p:sldId id="859" r:id="rId34"/>
    <p:sldId id="823" r:id="rId35"/>
    <p:sldId id="344" r:id="rId36"/>
    <p:sldId id="934" r:id="rId37"/>
    <p:sldId id="922" r:id="rId38"/>
    <p:sldId id="920" r:id="rId39"/>
    <p:sldId id="972" r:id="rId40"/>
    <p:sldId id="876" r:id="rId41"/>
    <p:sldId id="877" r:id="rId42"/>
    <p:sldId id="878" r:id="rId43"/>
    <p:sldId id="879" r:id="rId44"/>
    <p:sldId id="882" r:id="rId45"/>
    <p:sldId id="883" r:id="rId46"/>
    <p:sldId id="884" r:id="rId47"/>
    <p:sldId id="885" r:id="rId48"/>
    <p:sldId id="887" r:id="rId49"/>
    <p:sldId id="888" r:id="rId50"/>
    <p:sldId id="1068" r:id="rId51"/>
    <p:sldId id="1066"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mn-cs"/>
      </a:defRPr>
    </a:lvl1pPr>
    <a:lvl2pPr marL="457200" algn="l" rtl="0" fontAlgn="base">
      <a:spcBef>
        <a:spcPct val="0"/>
      </a:spcBef>
      <a:spcAft>
        <a:spcPct val="0"/>
      </a:spcAft>
      <a:defRPr kern="1200">
        <a:solidFill>
          <a:schemeClr val="tx1"/>
        </a:solidFill>
        <a:latin typeface="Calibri" panose="020F0502020204030204" pitchFamily="34" charset="0"/>
        <a:ea typeface="+mn-ea"/>
        <a:cs typeface="+mn-cs"/>
      </a:defRPr>
    </a:lvl2pPr>
    <a:lvl3pPr marL="914400" algn="l" rtl="0" fontAlgn="base">
      <a:spcBef>
        <a:spcPct val="0"/>
      </a:spcBef>
      <a:spcAft>
        <a:spcPct val="0"/>
      </a:spcAft>
      <a:defRPr kern="1200">
        <a:solidFill>
          <a:schemeClr val="tx1"/>
        </a:solidFill>
        <a:latin typeface="Calibri" panose="020F0502020204030204" pitchFamily="34" charset="0"/>
        <a:ea typeface="+mn-ea"/>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xmlns="">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1482" y="-84"/>
      </p:cViewPr>
      <p:guideLst>
        <p:guide orient="horz" pos="2159"/>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Quy Le" userId="f8ed95e93478bac3" providerId="Windows Live" clId="Web-{98A65E7E-F5C7-4FC2-A8A7-7F1B8861D022}"/>
    <pc:docChg chg="modSld">
      <pc:chgData name="Quy Le" userId="f8ed95e93478bac3" providerId="Windows Live" clId="Web-{98A65E7E-F5C7-4FC2-A8A7-7F1B8861D022}" dt="2024-04-05T09:30:07.092" v="10"/>
      <pc:docMkLst>
        <pc:docMk/>
      </pc:docMkLst>
      <pc:sldChg chg="addSp delSp modSp">
        <pc:chgData name="Quy Le" userId="f8ed95e93478bac3" providerId="Windows Live" clId="Web-{98A65E7E-F5C7-4FC2-A8A7-7F1B8861D022}" dt="2024-04-05T09:30:07.092" v="10"/>
        <pc:sldMkLst>
          <pc:docMk/>
          <pc:sldMk cId="0" sldId="757"/>
        </pc:sldMkLst>
        <pc:spChg chg="add del">
          <ac:chgData name="Quy Le" userId="f8ed95e93478bac3" providerId="Windows Live" clId="Web-{98A65E7E-F5C7-4FC2-A8A7-7F1B8861D022}" dt="2024-04-05T09:29:37.263" v="1"/>
          <ac:spMkLst>
            <pc:docMk/>
            <pc:sldMk cId="0" sldId="757"/>
            <ac:spMk id="3" creationId="{E83C7DBE-D5B9-E243-C64C-BCD5208B6C97}"/>
          </ac:spMkLst>
        </pc:spChg>
        <pc:spChg chg="add del">
          <ac:chgData name="Quy Le" userId="f8ed95e93478bac3" providerId="Windows Live" clId="Web-{98A65E7E-F5C7-4FC2-A8A7-7F1B8861D022}" dt="2024-04-05T09:29:42.857" v="3"/>
          <ac:spMkLst>
            <pc:docMk/>
            <pc:sldMk cId="0" sldId="757"/>
            <ac:spMk id="4" creationId="{C131ED23-3580-2FD5-010D-406A69E5927B}"/>
          </ac:spMkLst>
        </pc:spChg>
        <pc:spChg chg="add del">
          <ac:chgData name="Quy Le" userId="f8ed95e93478bac3" providerId="Windows Live" clId="Web-{98A65E7E-F5C7-4FC2-A8A7-7F1B8861D022}" dt="2024-04-05T09:29:50.841" v="5"/>
          <ac:spMkLst>
            <pc:docMk/>
            <pc:sldMk cId="0" sldId="757"/>
            <ac:spMk id="5" creationId="{BFE6FFB2-F2C3-26CE-E7EC-47C7BB940A68}"/>
          </ac:spMkLst>
        </pc:spChg>
        <pc:spChg chg="add del">
          <ac:chgData name="Quy Le" userId="f8ed95e93478bac3" providerId="Windows Live" clId="Web-{98A65E7E-F5C7-4FC2-A8A7-7F1B8861D022}" dt="2024-04-05T09:29:58.576" v="7"/>
          <ac:spMkLst>
            <pc:docMk/>
            <pc:sldMk cId="0" sldId="757"/>
            <ac:spMk id="6" creationId="{EB2266BF-974F-0E25-7F67-75B129B5ED3B}"/>
          </ac:spMkLst>
        </pc:spChg>
        <pc:spChg chg="add del">
          <ac:chgData name="Quy Le" userId="f8ed95e93478bac3" providerId="Windows Live" clId="Web-{98A65E7E-F5C7-4FC2-A8A7-7F1B8861D022}" dt="2024-04-05T09:30:07.092" v="10"/>
          <ac:spMkLst>
            <pc:docMk/>
            <pc:sldMk cId="0" sldId="757"/>
            <ac:spMk id="7" creationId="{78C5925B-AC7A-237B-7322-2DB37DD091D9}"/>
          </ac:spMkLst>
        </pc:spChg>
        <pc:picChg chg="mod">
          <ac:chgData name="Quy Le" userId="f8ed95e93478bac3" providerId="Windows Live" clId="Web-{98A65E7E-F5C7-4FC2-A8A7-7F1B8861D022}" dt="2024-04-05T09:30:01.013" v="8" actId="1076"/>
          <ac:picMkLst>
            <pc:docMk/>
            <pc:sldMk cId="0" sldId="757"/>
            <ac:picMk id="63492" creationId="{00000000-0000-0000-0000-000000000000}"/>
          </ac:picMkLst>
        </pc:picChg>
      </pc:sldChg>
    </pc:docChg>
  </pc:docChgLst>
  <pc:docChgLst>
    <pc:chgData name="Quy Le" userId="f8ed95e93478bac3" providerId="Windows Live" clId="Web-{D7FD1EC0-9074-4CA1-AF4E-C67670F4FA51}"/>
    <pc:docChg chg="modSld">
      <pc:chgData name="Quy Le" userId="f8ed95e93478bac3" providerId="Windows Live" clId="Web-{D7FD1EC0-9074-4CA1-AF4E-C67670F4FA51}" dt="2024-04-06T14:15:56.759" v="144" actId="20577"/>
      <pc:docMkLst>
        <pc:docMk/>
      </pc:docMkLst>
      <pc:sldChg chg="addSp modSp">
        <pc:chgData name="Quy Le" userId="f8ed95e93478bac3" providerId="Windows Live" clId="Web-{D7FD1EC0-9074-4CA1-AF4E-C67670F4FA51}" dt="2024-04-05T09:58:55.546" v="21" actId="20577"/>
        <pc:sldMkLst>
          <pc:docMk/>
          <pc:sldMk cId="0" sldId="757"/>
        </pc:sldMkLst>
        <pc:spChg chg="add mod">
          <ac:chgData name="Quy Le" userId="f8ed95e93478bac3" providerId="Windows Live" clId="Web-{D7FD1EC0-9074-4CA1-AF4E-C67670F4FA51}" dt="2024-04-05T09:58:55.546" v="21" actId="20577"/>
          <ac:spMkLst>
            <pc:docMk/>
            <pc:sldMk cId="0" sldId="757"/>
            <ac:spMk id="3" creationId="{6A861F20-2728-668E-CABF-B2943AAB8179}"/>
          </ac:spMkLst>
        </pc:spChg>
      </pc:sldChg>
      <pc:sldChg chg="addSp modSp">
        <pc:chgData name="Quy Le" userId="f8ed95e93478bac3" providerId="Windows Live" clId="Web-{D7FD1EC0-9074-4CA1-AF4E-C67670F4FA51}" dt="2024-04-05T15:19:51.990" v="33" actId="20577"/>
        <pc:sldMkLst>
          <pc:docMk/>
          <pc:sldMk cId="0" sldId="758"/>
        </pc:sldMkLst>
        <pc:spChg chg="add mod">
          <ac:chgData name="Quy Le" userId="f8ed95e93478bac3" providerId="Windows Live" clId="Web-{D7FD1EC0-9074-4CA1-AF4E-C67670F4FA51}" dt="2024-04-05T09:59:44.719" v="24" actId="20577"/>
          <ac:spMkLst>
            <pc:docMk/>
            <pc:sldMk cId="0" sldId="758"/>
            <ac:spMk id="2" creationId="{9ACDEFE0-4EE8-FD42-585C-07E9B5C9DF1A}"/>
          </ac:spMkLst>
        </pc:spChg>
        <pc:spChg chg="add mod">
          <ac:chgData name="Quy Le" userId="f8ed95e93478bac3" providerId="Windows Live" clId="Web-{D7FD1EC0-9074-4CA1-AF4E-C67670F4FA51}" dt="2024-04-05T15:19:51.990" v="33" actId="20577"/>
          <ac:spMkLst>
            <pc:docMk/>
            <pc:sldMk cId="0" sldId="758"/>
            <ac:spMk id="3" creationId="{7E0C1885-ABEB-A918-3686-B09876B68A8E}"/>
          </ac:spMkLst>
        </pc:spChg>
      </pc:sldChg>
      <pc:sldChg chg="addSp modSp">
        <pc:chgData name="Quy Le" userId="f8ed95e93478bac3" providerId="Windows Live" clId="Web-{D7FD1EC0-9074-4CA1-AF4E-C67670F4FA51}" dt="2024-04-06T14:15:56.759" v="144" actId="20577"/>
        <pc:sldMkLst>
          <pc:docMk/>
          <pc:sldMk cId="0" sldId="786"/>
        </pc:sldMkLst>
        <pc:spChg chg="add mod">
          <ac:chgData name="Quy Le" userId="f8ed95e93478bac3" providerId="Windows Live" clId="Web-{D7FD1EC0-9074-4CA1-AF4E-C67670F4FA51}" dt="2024-04-06T14:15:56.759" v="144" actId="20577"/>
          <ac:spMkLst>
            <pc:docMk/>
            <pc:sldMk cId="0" sldId="786"/>
            <ac:spMk id="3" creationId="{CE227C44-5B15-7062-673F-49B4B2CBA593}"/>
          </ac:spMkLst>
        </pc:spChg>
        <pc:spChg chg="mod">
          <ac:chgData name="Quy Le" userId="f8ed95e93478bac3" providerId="Windows Live" clId="Web-{D7FD1EC0-9074-4CA1-AF4E-C67670F4FA51}" dt="2024-04-06T14:11:59.971" v="129" actId="20577"/>
          <ac:spMkLst>
            <pc:docMk/>
            <pc:sldMk cId="0" sldId="786"/>
            <ac:spMk id="74754" creationId="{00000000-0000-0000-0000-000000000000}"/>
          </ac:spMkLst>
        </pc:spChg>
      </pc:sldChg>
    </pc:docChg>
  </pc:docChgLst>
  <pc:docChgLst>
    <pc:chgData name="Quy Le" userId="f8ed95e93478bac3" providerId="Windows Live" clId="Web-{218A77FE-AA6A-4117-93C1-513976EC3DB6}"/>
    <pc:docChg chg="modSld">
      <pc:chgData name="Quy Le" userId="f8ed95e93478bac3" providerId="Windows Live" clId="Web-{218A77FE-AA6A-4117-93C1-513976EC3DB6}" dt="2024-04-06T14:52:02.148" v="82" actId="20577"/>
      <pc:docMkLst>
        <pc:docMk/>
      </pc:docMkLst>
      <pc:sldChg chg="addSp modSp">
        <pc:chgData name="Quy Le" userId="f8ed95e93478bac3" providerId="Windows Live" clId="Web-{218A77FE-AA6A-4117-93C1-513976EC3DB6}" dt="2024-04-06T14:49:33.425" v="76" actId="1076"/>
        <pc:sldMkLst>
          <pc:docMk/>
          <pc:sldMk cId="0" sldId="344"/>
        </pc:sldMkLst>
        <pc:picChg chg="add mod">
          <ac:chgData name="Quy Le" userId="f8ed95e93478bac3" providerId="Windows Live" clId="Web-{218A77FE-AA6A-4117-93C1-513976EC3DB6}" dt="2024-04-06T14:49:33.425" v="76" actId="1076"/>
          <ac:picMkLst>
            <pc:docMk/>
            <pc:sldMk cId="0" sldId="344"/>
            <ac:picMk id="2" creationId="{4963041E-1BD0-ABEB-48EF-480290535753}"/>
          </ac:picMkLst>
        </pc:picChg>
      </pc:sldChg>
      <pc:sldChg chg="addSp modSp">
        <pc:chgData name="Quy Le" userId="f8ed95e93478bac3" providerId="Windows Live" clId="Web-{218A77FE-AA6A-4117-93C1-513976EC3DB6}" dt="2024-04-06T14:52:02.148" v="82" actId="20577"/>
        <pc:sldMkLst>
          <pc:docMk/>
          <pc:sldMk cId="0" sldId="934"/>
        </pc:sldMkLst>
        <pc:spChg chg="add mod">
          <ac:chgData name="Quy Le" userId="f8ed95e93478bac3" providerId="Windows Live" clId="Web-{218A77FE-AA6A-4117-93C1-513976EC3DB6}" dt="2024-04-06T14:52:02.148" v="82" actId="20577"/>
          <ac:spMkLst>
            <pc:docMk/>
            <pc:sldMk cId="0" sldId="934"/>
            <ac:spMk id="2" creationId="{95D0DC1E-121F-C468-F1BB-824A092A443E}"/>
          </ac:spMkLst>
        </pc:spChg>
        <pc:spChg chg="mod">
          <ac:chgData name="Quy Le" userId="f8ed95e93478bac3" providerId="Windows Live" clId="Web-{218A77FE-AA6A-4117-93C1-513976EC3DB6}" dt="2024-04-06T14:40:10.269" v="45" actId="20577"/>
          <ac:spMkLst>
            <pc:docMk/>
            <pc:sldMk cId="0" sldId="934"/>
            <ac:spMk id="44035" creationId="{00000000-0000-0000-0000-000000000000}"/>
          </ac:spMkLst>
        </pc:spChg>
        <pc:spChg chg="mod">
          <ac:chgData name="Quy Le" userId="f8ed95e93478bac3" providerId="Windows Live" clId="Web-{218A77FE-AA6A-4117-93C1-513976EC3DB6}" dt="2024-04-06T14:40:32.238" v="64" actId="20577"/>
          <ac:spMkLst>
            <pc:docMk/>
            <pc:sldMk cId="0" sldId="934"/>
            <ac:spMk id="44037" creationId="{00000000-0000-0000-0000-000000000000}"/>
          </ac:spMkLst>
        </pc:spChg>
        <pc:spChg chg="mod">
          <ac:chgData name="Quy Le" userId="f8ed95e93478bac3" providerId="Windows Live" clId="Web-{218A77FE-AA6A-4117-93C1-513976EC3DB6}" dt="2024-04-06T14:39:45.705" v="28" actId="20577"/>
          <ac:spMkLst>
            <pc:docMk/>
            <pc:sldMk cId="0" sldId="934"/>
            <ac:spMk id="44041" creationId="{00000000-0000-0000-0000-000000000000}"/>
          </ac:spMkLst>
        </pc:spChg>
        <pc:spChg chg="mod">
          <ac:chgData name="Quy Le" userId="f8ed95e93478bac3" providerId="Windows Live" clId="Web-{218A77FE-AA6A-4117-93C1-513976EC3DB6}" dt="2024-04-06T14:39:38.721" v="26" actId="20577"/>
          <ac:spMkLst>
            <pc:docMk/>
            <pc:sldMk cId="0" sldId="934"/>
            <ac:spMk id="44043" creationId="{00000000-0000-0000-0000-000000000000}"/>
          </ac:spMkLst>
        </pc:spChg>
        <pc:spChg chg="mod">
          <ac:chgData name="Quy Le" userId="f8ed95e93478bac3" providerId="Windows Live" clId="Web-{218A77FE-AA6A-4117-93C1-513976EC3DB6}" dt="2024-04-06T14:39:30.971" v="16" actId="20577"/>
          <ac:spMkLst>
            <pc:docMk/>
            <pc:sldMk cId="0" sldId="934"/>
            <ac:spMk id="44045" creationId="{00000000-0000-0000-0000-000000000000}"/>
          </ac:spMkLst>
        </pc:spChg>
        <pc:spChg chg="mod">
          <ac:chgData name="Quy Le" userId="f8ed95e93478bac3" providerId="Windows Live" clId="Web-{218A77FE-AA6A-4117-93C1-513976EC3DB6}" dt="2024-04-06T14:48:49.799" v="71" actId="20577"/>
          <ac:spMkLst>
            <pc:docMk/>
            <pc:sldMk cId="0" sldId="934"/>
            <ac:spMk id="4404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0CDCD95-3706-4E9C-9C6D-C6DBA7215071}" type="doc">
      <dgm:prSet loTypeId="urn:microsoft.com/office/officeart/2005/8/layout/list1#1" loCatId="list" qsTypeId="urn:microsoft.com/office/officeart/2005/8/quickstyle/simple1#1" qsCatId="simple" csTypeId="urn:microsoft.com/office/officeart/2005/8/colors/accent1_2#1" csCatId="accent1" phldr="1"/>
      <dgm:spPr/>
      <dgm:t>
        <a:bodyPr/>
        <a:lstStyle/>
        <a:p>
          <a:endParaRPr lang="en-SG"/>
        </a:p>
      </dgm:t>
    </dgm:pt>
    <dgm:pt modelId="{A9C8F1A9-B252-487C-95E3-28E48D7590ED}">
      <dgm:prSet phldrT="[Text]"/>
      <dgm:spPr/>
      <dgm:t>
        <a:bodyPr/>
        <a:lstStyle/>
        <a:p>
          <a:r>
            <a:rPr lang="en-US" err="1">
              <a:latin typeface="Times New Roman" panose="02020603050405020304" pitchFamily="18" charset="0"/>
              <a:ea typeface="Verdana" panose="020B0604030504040204" pitchFamily="34" charset="0"/>
              <a:cs typeface="Times New Roman" panose="02020603050405020304" pitchFamily="18" charset="0"/>
            </a:rPr>
            <a:t>Cung</a:t>
          </a:r>
          <a:r>
            <a:rPr lang="en-US">
              <a:latin typeface="Times New Roman" panose="02020603050405020304" pitchFamily="18" charset="0"/>
              <a:ea typeface="Verdana" panose="020B0604030504040204" pitchFamily="34" charset="0"/>
              <a:cs typeface="Times New Roman" panose="02020603050405020304" pitchFamily="18" charset="0"/>
            </a:rPr>
            <a:t> </a:t>
          </a:r>
          <a:r>
            <a:rPr lang="en-US" err="1">
              <a:latin typeface="Times New Roman" panose="02020603050405020304" pitchFamily="18" charset="0"/>
              <a:ea typeface="Verdana" panose="020B0604030504040204" pitchFamily="34" charset="0"/>
              <a:cs typeface="Times New Roman" panose="02020603050405020304" pitchFamily="18" charset="0"/>
            </a:rPr>
            <a:t>cấp</a:t>
          </a:r>
          <a:r>
            <a:rPr lang="en-US">
              <a:latin typeface="Times New Roman" panose="02020603050405020304" pitchFamily="18" charset="0"/>
              <a:ea typeface="Verdana" panose="020B0604030504040204" pitchFamily="34" charset="0"/>
              <a:cs typeface="Times New Roman" panose="02020603050405020304" pitchFamily="18" charset="0"/>
            </a:rPr>
            <a:t> </a:t>
          </a:r>
          <a:r>
            <a:rPr lang="en-US" err="1">
              <a:latin typeface="Times New Roman" panose="02020603050405020304" pitchFamily="18" charset="0"/>
              <a:ea typeface="Verdana" panose="020B0604030504040204" pitchFamily="34" charset="0"/>
              <a:cs typeface="Times New Roman" panose="02020603050405020304" pitchFamily="18" charset="0"/>
            </a:rPr>
            <a:t>dinh</a:t>
          </a:r>
          <a:r>
            <a:rPr lang="en-US">
              <a:latin typeface="Times New Roman" panose="02020603050405020304" pitchFamily="18" charset="0"/>
              <a:ea typeface="Verdana" panose="020B0604030504040204" pitchFamily="34" charset="0"/>
              <a:cs typeface="Times New Roman" panose="02020603050405020304" pitchFamily="18" charset="0"/>
            </a:rPr>
            <a:t> </a:t>
          </a:r>
          <a:r>
            <a:rPr lang="en-US" err="1">
              <a:latin typeface="Times New Roman" panose="02020603050405020304" pitchFamily="18" charset="0"/>
              <a:ea typeface="Verdana" panose="020B0604030504040204" pitchFamily="34" charset="0"/>
              <a:cs typeface="Times New Roman" panose="02020603050405020304" pitchFamily="18" charset="0"/>
            </a:rPr>
            <a:t>dưỡng</a:t>
          </a:r>
          <a:endParaRPr lang="en-SG">
            <a:latin typeface="Times New Roman" panose="02020603050405020304" pitchFamily="18" charset="0"/>
            <a:ea typeface="Verdana" panose="020B0604030504040204" pitchFamily="34" charset="0"/>
            <a:cs typeface="Times New Roman" panose="02020603050405020304" pitchFamily="18" charset="0"/>
          </a:endParaRPr>
        </a:p>
      </dgm:t>
    </dgm:pt>
    <dgm:pt modelId="{61DEE3C8-25B4-4A38-90DD-7E8DE78CE661}" type="parTrans" cxnId="{8291E944-3236-45D7-B7DE-1FAA8228DB92}">
      <dgm:prSet/>
      <dgm:spPr/>
      <dgm:t>
        <a:bodyPr/>
        <a:lstStyle/>
        <a:p>
          <a:endParaRPr lang="en-SG">
            <a:latin typeface="Times New Roman" panose="02020603050405020304" pitchFamily="18" charset="0"/>
            <a:cs typeface="Times New Roman" panose="02020603050405020304" pitchFamily="18" charset="0"/>
          </a:endParaRPr>
        </a:p>
      </dgm:t>
    </dgm:pt>
    <dgm:pt modelId="{B42C1807-CEB8-404C-8BD5-7FE2DA8696C0}" type="sibTrans" cxnId="{8291E944-3236-45D7-B7DE-1FAA8228DB92}">
      <dgm:prSet/>
      <dgm:spPr/>
      <dgm:t>
        <a:bodyPr/>
        <a:lstStyle/>
        <a:p>
          <a:endParaRPr lang="en-SG">
            <a:latin typeface="Times New Roman" panose="02020603050405020304" pitchFamily="18" charset="0"/>
            <a:cs typeface="Times New Roman" panose="02020603050405020304" pitchFamily="18" charset="0"/>
          </a:endParaRPr>
        </a:p>
      </dgm:t>
    </dgm:pt>
    <dgm:pt modelId="{3AAC80A4-5824-4F6E-9F26-3C8CF3A733EB}">
      <dgm:prSet phldrT="[Text]"/>
      <dgm:spPr/>
      <dgm:t>
        <a:bodyPr/>
        <a:lstStyle/>
        <a:p>
          <a:r>
            <a:rPr lang="en-US" err="1">
              <a:latin typeface="Times New Roman" panose="02020603050405020304" pitchFamily="18" charset="0"/>
              <a:cs typeface="Times New Roman" panose="02020603050405020304" pitchFamily="18" charset="0"/>
            </a:rPr>
            <a:t>Trao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đổi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khí</a:t>
          </a:r>
          <a:endParaRPr lang="en-SG">
            <a:latin typeface="Times New Roman" panose="02020603050405020304" pitchFamily="18" charset="0"/>
            <a:cs typeface="Times New Roman" panose="02020603050405020304" pitchFamily="18" charset="0"/>
          </a:endParaRPr>
        </a:p>
      </dgm:t>
    </dgm:pt>
    <dgm:pt modelId="{3E5A3190-707D-4E21-8590-421DDAF0607E}" type="parTrans" cxnId="{280C8D69-103C-47E9-8D65-71BB37A93E6E}">
      <dgm:prSet/>
      <dgm:spPr/>
      <dgm:t>
        <a:bodyPr/>
        <a:lstStyle/>
        <a:p>
          <a:endParaRPr lang="en-SG">
            <a:latin typeface="Times New Roman" panose="02020603050405020304" pitchFamily="18" charset="0"/>
            <a:cs typeface="Times New Roman" panose="02020603050405020304" pitchFamily="18" charset="0"/>
          </a:endParaRPr>
        </a:p>
      </dgm:t>
    </dgm:pt>
    <dgm:pt modelId="{FED7CD81-4BEE-44F8-8F89-253087572543}" type="sibTrans" cxnId="{280C8D69-103C-47E9-8D65-71BB37A93E6E}">
      <dgm:prSet/>
      <dgm:spPr/>
      <dgm:t>
        <a:bodyPr/>
        <a:lstStyle/>
        <a:p>
          <a:endParaRPr lang="en-SG">
            <a:latin typeface="Times New Roman" panose="02020603050405020304" pitchFamily="18" charset="0"/>
            <a:cs typeface="Times New Roman" panose="02020603050405020304" pitchFamily="18" charset="0"/>
          </a:endParaRPr>
        </a:p>
      </dgm:t>
    </dgm:pt>
    <dgm:pt modelId="{CA9EDC7F-4A84-4A5E-BD61-F74678D8D362}">
      <dgm:prSet phldrT="[Text]"/>
      <dgm:spPr/>
      <dgm:t>
        <a:bodyPr/>
        <a:lstStyle/>
        <a:p>
          <a:r>
            <a:rPr lang="en-US" err="1">
              <a:latin typeface="Times New Roman" panose="02020603050405020304" pitchFamily="18" charset="0"/>
              <a:cs typeface="Times New Roman" panose="02020603050405020304" pitchFamily="18" charset="0"/>
            </a:rPr>
            <a:t>Đào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độc</a:t>
          </a:r>
          <a:endParaRPr lang="en-SG">
            <a:latin typeface="Times New Roman" panose="02020603050405020304" pitchFamily="18" charset="0"/>
            <a:cs typeface="Times New Roman" panose="02020603050405020304" pitchFamily="18" charset="0"/>
          </a:endParaRPr>
        </a:p>
      </dgm:t>
    </dgm:pt>
    <dgm:pt modelId="{20D41476-935C-4160-A71C-85368351A8A4}" type="parTrans" cxnId="{6697AAA9-06DC-4EA8-91F6-F0177693CC64}">
      <dgm:prSet/>
      <dgm:spPr/>
      <dgm:t>
        <a:bodyPr/>
        <a:lstStyle/>
        <a:p>
          <a:endParaRPr lang="en-SG">
            <a:latin typeface="Times New Roman" panose="02020603050405020304" pitchFamily="18" charset="0"/>
            <a:cs typeface="Times New Roman" panose="02020603050405020304" pitchFamily="18" charset="0"/>
          </a:endParaRPr>
        </a:p>
      </dgm:t>
    </dgm:pt>
    <dgm:pt modelId="{820FBF57-BF96-43D3-9144-2E3E2D8B0D22}" type="sibTrans" cxnId="{6697AAA9-06DC-4EA8-91F6-F0177693CC64}">
      <dgm:prSet/>
      <dgm:spPr/>
      <dgm:t>
        <a:bodyPr/>
        <a:lstStyle/>
        <a:p>
          <a:endParaRPr lang="en-SG">
            <a:latin typeface="Times New Roman" panose="02020603050405020304" pitchFamily="18" charset="0"/>
            <a:cs typeface="Times New Roman" panose="02020603050405020304" pitchFamily="18" charset="0"/>
          </a:endParaRPr>
        </a:p>
      </dgm:t>
    </dgm:pt>
    <dgm:pt modelId="{A8C1C53B-ACAD-4DB4-B118-2E69E1332965}" type="pres">
      <dgm:prSet presAssocID="{20CDCD95-3706-4E9C-9C6D-C6DBA7215071}" presName="linear" presStyleCnt="0">
        <dgm:presLayoutVars>
          <dgm:dir/>
          <dgm:animLvl val="lvl"/>
          <dgm:resizeHandles val="exact"/>
        </dgm:presLayoutVars>
      </dgm:prSet>
      <dgm:spPr/>
      <dgm:t>
        <a:bodyPr/>
        <a:lstStyle/>
        <a:p>
          <a:endParaRPr lang="en-US"/>
        </a:p>
      </dgm:t>
    </dgm:pt>
    <dgm:pt modelId="{8CB06671-3F3A-48CE-AF04-CEC26BF8FA22}" type="pres">
      <dgm:prSet presAssocID="{A9C8F1A9-B252-487C-95E3-28E48D7590ED}" presName="parentLin" presStyleCnt="0"/>
      <dgm:spPr/>
    </dgm:pt>
    <dgm:pt modelId="{12CEDCBD-7C20-4607-9221-CF46AD8CA70B}" type="pres">
      <dgm:prSet presAssocID="{A9C8F1A9-B252-487C-95E3-28E48D7590ED}" presName="parentLeftMargin" presStyleLbl="node1" presStyleIdx="0" presStyleCnt="3"/>
      <dgm:spPr/>
      <dgm:t>
        <a:bodyPr/>
        <a:lstStyle/>
        <a:p>
          <a:endParaRPr lang="en-US"/>
        </a:p>
      </dgm:t>
    </dgm:pt>
    <dgm:pt modelId="{9B7E0278-58B6-4ACC-AC13-3CBD0C332F67}" type="pres">
      <dgm:prSet presAssocID="{A9C8F1A9-B252-487C-95E3-28E48D7590ED}" presName="parentText" presStyleLbl="node1" presStyleIdx="0" presStyleCnt="3" custScaleX="108475">
        <dgm:presLayoutVars>
          <dgm:chMax val="0"/>
          <dgm:bulletEnabled val="1"/>
        </dgm:presLayoutVars>
      </dgm:prSet>
      <dgm:spPr/>
      <dgm:t>
        <a:bodyPr/>
        <a:lstStyle/>
        <a:p>
          <a:endParaRPr lang="en-US"/>
        </a:p>
      </dgm:t>
    </dgm:pt>
    <dgm:pt modelId="{2DA5BCB9-04A4-494E-874E-E0414E416863}" type="pres">
      <dgm:prSet presAssocID="{A9C8F1A9-B252-487C-95E3-28E48D7590ED}" presName="negativeSpace" presStyleCnt="0"/>
      <dgm:spPr/>
    </dgm:pt>
    <dgm:pt modelId="{AB4EA46E-4725-4EAC-8BA7-0BD059277CD7}" type="pres">
      <dgm:prSet presAssocID="{A9C8F1A9-B252-487C-95E3-28E48D7590ED}" presName="childText" presStyleLbl="conFgAcc1" presStyleIdx="0" presStyleCnt="3">
        <dgm:presLayoutVars>
          <dgm:bulletEnabled val="1"/>
        </dgm:presLayoutVars>
      </dgm:prSet>
      <dgm:spPr/>
    </dgm:pt>
    <dgm:pt modelId="{628EA0D8-DA88-4E75-B918-208689047118}" type="pres">
      <dgm:prSet presAssocID="{B42C1807-CEB8-404C-8BD5-7FE2DA8696C0}" presName="spaceBetweenRectangles" presStyleCnt="0"/>
      <dgm:spPr/>
    </dgm:pt>
    <dgm:pt modelId="{F2322FC2-4F54-48BC-93C1-15E38A6A3C88}" type="pres">
      <dgm:prSet presAssocID="{3AAC80A4-5824-4F6E-9F26-3C8CF3A733EB}" presName="parentLin" presStyleCnt="0"/>
      <dgm:spPr/>
    </dgm:pt>
    <dgm:pt modelId="{C1F51D31-1554-456C-9281-3F8BCA412C61}" type="pres">
      <dgm:prSet presAssocID="{3AAC80A4-5824-4F6E-9F26-3C8CF3A733EB}" presName="parentLeftMargin" presStyleLbl="node1" presStyleIdx="0" presStyleCnt="3"/>
      <dgm:spPr/>
      <dgm:t>
        <a:bodyPr/>
        <a:lstStyle/>
        <a:p>
          <a:endParaRPr lang="en-US"/>
        </a:p>
      </dgm:t>
    </dgm:pt>
    <dgm:pt modelId="{6BDA8419-3ABA-4C5C-BAD3-A1C9157D0B24}" type="pres">
      <dgm:prSet presAssocID="{3AAC80A4-5824-4F6E-9F26-3C8CF3A733EB}" presName="parentText" presStyleLbl="node1" presStyleIdx="1" presStyleCnt="3" custScaleX="108475">
        <dgm:presLayoutVars>
          <dgm:chMax val="0"/>
          <dgm:bulletEnabled val="1"/>
        </dgm:presLayoutVars>
      </dgm:prSet>
      <dgm:spPr/>
      <dgm:t>
        <a:bodyPr/>
        <a:lstStyle/>
        <a:p>
          <a:endParaRPr lang="en-US"/>
        </a:p>
      </dgm:t>
    </dgm:pt>
    <dgm:pt modelId="{D0A86772-B944-4109-9C15-FE9B803545BF}" type="pres">
      <dgm:prSet presAssocID="{3AAC80A4-5824-4F6E-9F26-3C8CF3A733EB}" presName="negativeSpace" presStyleCnt="0"/>
      <dgm:spPr/>
    </dgm:pt>
    <dgm:pt modelId="{2C620E50-371B-4D81-938B-3815A8BDDBD8}" type="pres">
      <dgm:prSet presAssocID="{3AAC80A4-5824-4F6E-9F26-3C8CF3A733EB}" presName="childText" presStyleLbl="conFgAcc1" presStyleIdx="1" presStyleCnt="3">
        <dgm:presLayoutVars>
          <dgm:bulletEnabled val="1"/>
        </dgm:presLayoutVars>
      </dgm:prSet>
      <dgm:spPr/>
    </dgm:pt>
    <dgm:pt modelId="{CFD8A445-E0D2-47C8-BE55-0FA5D6D13DDD}" type="pres">
      <dgm:prSet presAssocID="{FED7CD81-4BEE-44F8-8F89-253087572543}" presName="spaceBetweenRectangles" presStyleCnt="0"/>
      <dgm:spPr/>
    </dgm:pt>
    <dgm:pt modelId="{4B79C6A4-30EF-46A9-BE07-7C13FDF36C97}" type="pres">
      <dgm:prSet presAssocID="{CA9EDC7F-4A84-4A5E-BD61-F74678D8D362}" presName="parentLin" presStyleCnt="0"/>
      <dgm:spPr/>
    </dgm:pt>
    <dgm:pt modelId="{E08DB210-3282-4E9A-A447-D3D1855350F4}" type="pres">
      <dgm:prSet presAssocID="{CA9EDC7F-4A84-4A5E-BD61-F74678D8D362}" presName="parentLeftMargin" presStyleLbl="node1" presStyleIdx="1" presStyleCnt="3"/>
      <dgm:spPr/>
      <dgm:t>
        <a:bodyPr/>
        <a:lstStyle/>
        <a:p>
          <a:endParaRPr lang="en-US"/>
        </a:p>
      </dgm:t>
    </dgm:pt>
    <dgm:pt modelId="{0915C41D-F721-4452-A20D-E78EFD43C5EF}" type="pres">
      <dgm:prSet presAssocID="{CA9EDC7F-4A84-4A5E-BD61-F74678D8D362}" presName="parentText" presStyleLbl="node1" presStyleIdx="2" presStyleCnt="3" custScaleX="108475">
        <dgm:presLayoutVars>
          <dgm:chMax val="0"/>
          <dgm:bulletEnabled val="1"/>
        </dgm:presLayoutVars>
      </dgm:prSet>
      <dgm:spPr/>
      <dgm:t>
        <a:bodyPr/>
        <a:lstStyle/>
        <a:p>
          <a:endParaRPr lang="en-US"/>
        </a:p>
      </dgm:t>
    </dgm:pt>
    <dgm:pt modelId="{60441495-8F5C-41D4-9999-9FD8ECB5E6DC}" type="pres">
      <dgm:prSet presAssocID="{CA9EDC7F-4A84-4A5E-BD61-F74678D8D362}" presName="negativeSpace" presStyleCnt="0"/>
      <dgm:spPr/>
    </dgm:pt>
    <dgm:pt modelId="{E4612FFF-3A64-4003-A2E4-53B3B1836DC7}" type="pres">
      <dgm:prSet presAssocID="{CA9EDC7F-4A84-4A5E-BD61-F74678D8D362}" presName="childText" presStyleLbl="conFgAcc1" presStyleIdx="2" presStyleCnt="3">
        <dgm:presLayoutVars>
          <dgm:bulletEnabled val="1"/>
        </dgm:presLayoutVars>
      </dgm:prSet>
      <dgm:spPr/>
    </dgm:pt>
  </dgm:ptLst>
  <dgm:cxnLst>
    <dgm:cxn modelId="{8291E944-3236-45D7-B7DE-1FAA8228DB92}" srcId="{20CDCD95-3706-4E9C-9C6D-C6DBA7215071}" destId="{A9C8F1A9-B252-487C-95E3-28E48D7590ED}" srcOrd="0" destOrd="0" parTransId="{61DEE3C8-25B4-4A38-90DD-7E8DE78CE661}" sibTransId="{B42C1807-CEB8-404C-8BD5-7FE2DA8696C0}"/>
    <dgm:cxn modelId="{6697AAA9-06DC-4EA8-91F6-F0177693CC64}" srcId="{20CDCD95-3706-4E9C-9C6D-C6DBA7215071}" destId="{CA9EDC7F-4A84-4A5E-BD61-F74678D8D362}" srcOrd="2" destOrd="0" parTransId="{20D41476-935C-4160-A71C-85368351A8A4}" sibTransId="{820FBF57-BF96-43D3-9144-2E3E2D8B0D22}"/>
    <dgm:cxn modelId="{2E866F97-175E-4612-BE08-6949D76D6078}" type="presOf" srcId="{A9C8F1A9-B252-487C-95E3-28E48D7590ED}" destId="{12CEDCBD-7C20-4607-9221-CF46AD8CA70B}" srcOrd="0" destOrd="0" presId="urn:microsoft.com/office/officeart/2005/8/layout/list1#1"/>
    <dgm:cxn modelId="{35E8C21F-BF7E-4CEE-BE62-1285FC8CB38B}" type="presOf" srcId="{3AAC80A4-5824-4F6E-9F26-3C8CF3A733EB}" destId="{C1F51D31-1554-456C-9281-3F8BCA412C61}" srcOrd="0" destOrd="0" presId="urn:microsoft.com/office/officeart/2005/8/layout/list1#1"/>
    <dgm:cxn modelId="{5E606FB4-F9C6-40B8-A305-9DB88AB8FD2D}" type="presOf" srcId="{20CDCD95-3706-4E9C-9C6D-C6DBA7215071}" destId="{A8C1C53B-ACAD-4DB4-B118-2E69E1332965}" srcOrd="0" destOrd="0" presId="urn:microsoft.com/office/officeart/2005/8/layout/list1#1"/>
    <dgm:cxn modelId="{280C8D69-103C-47E9-8D65-71BB37A93E6E}" srcId="{20CDCD95-3706-4E9C-9C6D-C6DBA7215071}" destId="{3AAC80A4-5824-4F6E-9F26-3C8CF3A733EB}" srcOrd="1" destOrd="0" parTransId="{3E5A3190-707D-4E21-8590-421DDAF0607E}" sibTransId="{FED7CD81-4BEE-44F8-8F89-253087572543}"/>
    <dgm:cxn modelId="{E239467A-9BE8-48E9-80FF-63836CB2E1D0}" type="presOf" srcId="{CA9EDC7F-4A84-4A5E-BD61-F74678D8D362}" destId="{0915C41D-F721-4452-A20D-E78EFD43C5EF}" srcOrd="1" destOrd="0" presId="urn:microsoft.com/office/officeart/2005/8/layout/list1#1"/>
    <dgm:cxn modelId="{0066A226-AAE9-4CF8-85E7-894B28F93625}" type="presOf" srcId="{CA9EDC7F-4A84-4A5E-BD61-F74678D8D362}" destId="{E08DB210-3282-4E9A-A447-D3D1855350F4}" srcOrd="0" destOrd="0" presId="urn:microsoft.com/office/officeart/2005/8/layout/list1#1"/>
    <dgm:cxn modelId="{E6D35455-68DB-4076-99CF-F2AABE9CC464}" type="presOf" srcId="{3AAC80A4-5824-4F6E-9F26-3C8CF3A733EB}" destId="{6BDA8419-3ABA-4C5C-BAD3-A1C9157D0B24}" srcOrd="1" destOrd="0" presId="urn:microsoft.com/office/officeart/2005/8/layout/list1#1"/>
    <dgm:cxn modelId="{85B3D931-39E4-412E-8B5A-7320AAD3092F}" type="presOf" srcId="{A9C8F1A9-B252-487C-95E3-28E48D7590ED}" destId="{9B7E0278-58B6-4ACC-AC13-3CBD0C332F67}" srcOrd="1" destOrd="0" presId="urn:microsoft.com/office/officeart/2005/8/layout/list1#1"/>
    <dgm:cxn modelId="{888D613C-C8EF-4CF0-976A-176EA7342A0B}" type="presParOf" srcId="{A8C1C53B-ACAD-4DB4-B118-2E69E1332965}" destId="{8CB06671-3F3A-48CE-AF04-CEC26BF8FA22}" srcOrd="0" destOrd="0" presId="urn:microsoft.com/office/officeart/2005/8/layout/list1#1"/>
    <dgm:cxn modelId="{08E31865-17DE-4147-9212-6A98AE630629}" type="presParOf" srcId="{8CB06671-3F3A-48CE-AF04-CEC26BF8FA22}" destId="{12CEDCBD-7C20-4607-9221-CF46AD8CA70B}" srcOrd="0" destOrd="0" presId="urn:microsoft.com/office/officeart/2005/8/layout/list1#1"/>
    <dgm:cxn modelId="{BA54AA24-049A-43AA-9355-04F9DE598591}" type="presParOf" srcId="{8CB06671-3F3A-48CE-AF04-CEC26BF8FA22}" destId="{9B7E0278-58B6-4ACC-AC13-3CBD0C332F67}" srcOrd="1" destOrd="0" presId="urn:microsoft.com/office/officeart/2005/8/layout/list1#1"/>
    <dgm:cxn modelId="{DAF16DED-3915-4841-AC17-65CC79227916}" type="presParOf" srcId="{A8C1C53B-ACAD-4DB4-B118-2E69E1332965}" destId="{2DA5BCB9-04A4-494E-874E-E0414E416863}" srcOrd="1" destOrd="0" presId="urn:microsoft.com/office/officeart/2005/8/layout/list1#1"/>
    <dgm:cxn modelId="{30D89093-0FD5-49EE-AEF2-91986A028ED3}" type="presParOf" srcId="{A8C1C53B-ACAD-4DB4-B118-2E69E1332965}" destId="{AB4EA46E-4725-4EAC-8BA7-0BD059277CD7}" srcOrd="2" destOrd="0" presId="urn:microsoft.com/office/officeart/2005/8/layout/list1#1"/>
    <dgm:cxn modelId="{FDFBC5B6-C8DC-40B2-99B6-15EB77F5DE25}" type="presParOf" srcId="{A8C1C53B-ACAD-4DB4-B118-2E69E1332965}" destId="{628EA0D8-DA88-4E75-B918-208689047118}" srcOrd="3" destOrd="0" presId="urn:microsoft.com/office/officeart/2005/8/layout/list1#1"/>
    <dgm:cxn modelId="{DA22B128-EB2B-49E1-BEB2-1899A85AC05B}" type="presParOf" srcId="{A8C1C53B-ACAD-4DB4-B118-2E69E1332965}" destId="{F2322FC2-4F54-48BC-93C1-15E38A6A3C88}" srcOrd="4" destOrd="0" presId="urn:microsoft.com/office/officeart/2005/8/layout/list1#1"/>
    <dgm:cxn modelId="{70E9B092-1C96-4F07-A8B6-326A372110DA}" type="presParOf" srcId="{F2322FC2-4F54-48BC-93C1-15E38A6A3C88}" destId="{C1F51D31-1554-456C-9281-3F8BCA412C61}" srcOrd="0" destOrd="0" presId="urn:microsoft.com/office/officeart/2005/8/layout/list1#1"/>
    <dgm:cxn modelId="{F2CF7C67-C6CF-484C-A225-3662ACFD1AAC}" type="presParOf" srcId="{F2322FC2-4F54-48BC-93C1-15E38A6A3C88}" destId="{6BDA8419-3ABA-4C5C-BAD3-A1C9157D0B24}" srcOrd="1" destOrd="0" presId="urn:microsoft.com/office/officeart/2005/8/layout/list1#1"/>
    <dgm:cxn modelId="{A7DD9B07-610F-4BE2-8D03-8B01CF43BC3F}" type="presParOf" srcId="{A8C1C53B-ACAD-4DB4-B118-2E69E1332965}" destId="{D0A86772-B944-4109-9C15-FE9B803545BF}" srcOrd="5" destOrd="0" presId="urn:microsoft.com/office/officeart/2005/8/layout/list1#1"/>
    <dgm:cxn modelId="{34E7ADB6-0205-45A9-8ACE-54610DBC3390}" type="presParOf" srcId="{A8C1C53B-ACAD-4DB4-B118-2E69E1332965}" destId="{2C620E50-371B-4D81-938B-3815A8BDDBD8}" srcOrd="6" destOrd="0" presId="urn:microsoft.com/office/officeart/2005/8/layout/list1#1"/>
    <dgm:cxn modelId="{A1FAB4D1-E4B3-483B-AD6B-576DD8784E8A}" type="presParOf" srcId="{A8C1C53B-ACAD-4DB4-B118-2E69E1332965}" destId="{CFD8A445-E0D2-47C8-BE55-0FA5D6D13DDD}" srcOrd="7" destOrd="0" presId="urn:microsoft.com/office/officeart/2005/8/layout/list1#1"/>
    <dgm:cxn modelId="{24A0F371-0AAF-4F74-8323-5DF67904EC85}" type="presParOf" srcId="{A8C1C53B-ACAD-4DB4-B118-2E69E1332965}" destId="{4B79C6A4-30EF-46A9-BE07-7C13FDF36C97}" srcOrd="8" destOrd="0" presId="urn:microsoft.com/office/officeart/2005/8/layout/list1#1"/>
    <dgm:cxn modelId="{43A4F1BB-B3B1-4E42-9CC2-D4E16A558657}" type="presParOf" srcId="{4B79C6A4-30EF-46A9-BE07-7C13FDF36C97}" destId="{E08DB210-3282-4E9A-A447-D3D1855350F4}" srcOrd="0" destOrd="0" presId="urn:microsoft.com/office/officeart/2005/8/layout/list1#1"/>
    <dgm:cxn modelId="{1BC7EB88-76E0-42FE-A352-45E474950233}" type="presParOf" srcId="{4B79C6A4-30EF-46A9-BE07-7C13FDF36C97}" destId="{0915C41D-F721-4452-A20D-E78EFD43C5EF}" srcOrd="1" destOrd="0" presId="urn:microsoft.com/office/officeart/2005/8/layout/list1#1"/>
    <dgm:cxn modelId="{3A47A671-1438-4ED2-9AC5-AAD1780C4303}" type="presParOf" srcId="{A8C1C53B-ACAD-4DB4-B118-2E69E1332965}" destId="{60441495-8F5C-41D4-9999-9FD8ECB5E6DC}" srcOrd="9" destOrd="0" presId="urn:microsoft.com/office/officeart/2005/8/layout/list1#1"/>
    <dgm:cxn modelId="{163A7F7B-BBAD-469A-AF0B-55687B376B00}" type="presParOf" srcId="{A8C1C53B-ACAD-4DB4-B118-2E69E1332965}" destId="{E4612FFF-3A64-4003-A2E4-53B3B1836DC7}"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EA46E-4725-4EAC-8BA7-0BD059277CD7}">
      <dsp:nvSpPr>
        <dsp:cNvPr id="0" name=""/>
        <dsp:cNvSpPr/>
      </dsp:nvSpPr>
      <dsp:spPr>
        <a:xfrm>
          <a:off x="0" y="413111"/>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7E0278-58B6-4ACC-AC13-3CBD0C332F67}">
      <dsp:nvSpPr>
        <dsp:cNvPr id="0" name=""/>
        <dsp:cNvSpPr/>
      </dsp:nvSpPr>
      <dsp:spPr>
        <a:xfrm>
          <a:off x="217170" y="29351"/>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lvl="0" algn="l" defTabSz="1155700">
            <a:lnSpc>
              <a:spcPct val="90000"/>
            </a:lnSpc>
            <a:spcBef>
              <a:spcPct val="0"/>
            </a:spcBef>
            <a:spcAft>
              <a:spcPct val="35000"/>
            </a:spcAft>
          </a:pPr>
          <a:r>
            <a:rPr lang="en-US" sz="2600" kern="1200" err="1">
              <a:latin typeface="Times New Roman" panose="02020603050405020304" pitchFamily="18" charset="0"/>
              <a:ea typeface="Verdana" panose="020B0604030504040204" pitchFamily="34" charset="0"/>
              <a:cs typeface="Times New Roman" panose="02020603050405020304" pitchFamily="18" charset="0"/>
            </a:rPr>
            <a:t>Cung</a:t>
          </a:r>
          <a:r>
            <a:rPr lang="en-US" sz="2600" kern="1200">
              <a:latin typeface="Times New Roman" panose="02020603050405020304" pitchFamily="18" charset="0"/>
              <a:ea typeface="Verdana" panose="020B0604030504040204" pitchFamily="34" charset="0"/>
              <a:cs typeface="Times New Roman" panose="02020603050405020304" pitchFamily="18" charset="0"/>
            </a:rPr>
            <a:t> </a:t>
          </a:r>
          <a:r>
            <a:rPr lang="en-US" sz="2600" kern="1200" err="1">
              <a:latin typeface="Times New Roman" panose="02020603050405020304" pitchFamily="18" charset="0"/>
              <a:ea typeface="Verdana" panose="020B0604030504040204" pitchFamily="34" charset="0"/>
              <a:cs typeface="Times New Roman" panose="02020603050405020304" pitchFamily="18" charset="0"/>
            </a:rPr>
            <a:t>cấp</a:t>
          </a:r>
          <a:r>
            <a:rPr lang="en-US" sz="2600" kern="1200">
              <a:latin typeface="Times New Roman" panose="02020603050405020304" pitchFamily="18" charset="0"/>
              <a:ea typeface="Verdana" panose="020B0604030504040204" pitchFamily="34" charset="0"/>
              <a:cs typeface="Times New Roman" panose="02020603050405020304" pitchFamily="18" charset="0"/>
            </a:rPr>
            <a:t> </a:t>
          </a:r>
          <a:r>
            <a:rPr lang="en-US" sz="2600" kern="1200" err="1">
              <a:latin typeface="Times New Roman" panose="02020603050405020304" pitchFamily="18" charset="0"/>
              <a:ea typeface="Verdana" panose="020B0604030504040204" pitchFamily="34" charset="0"/>
              <a:cs typeface="Times New Roman" panose="02020603050405020304" pitchFamily="18" charset="0"/>
            </a:rPr>
            <a:t>dinh</a:t>
          </a:r>
          <a:r>
            <a:rPr lang="en-US" sz="2600" kern="1200">
              <a:latin typeface="Times New Roman" panose="02020603050405020304" pitchFamily="18" charset="0"/>
              <a:ea typeface="Verdana" panose="020B0604030504040204" pitchFamily="34" charset="0"/>
              <a:cs typeface="Times New Roman" panose="02020603050405020304" pitchFamily="18" charset="0"/>
            </a:rPr>
            <a:t> </a:t>
          </a:r>
          <a:r>
            <a:rPr lang="en-US" sz="2600" kern="1200" err="1">
              <a:latin typeface="Times New Roman" panose="02020603050405020304" pitchFamily="18" charset="0"/>
              <a:ea typeface="Verdana" panose="020B0604030504040204" pitchFamily="34" charset="0"/>
              <a:cs typeface="Times New Roman" panose="02020603050405020304" pitchFamily="18" charset="0"/>
            </a:rPr>
            <a:t>dưỡng</a:t>
          </a:r>
          <a:endParaRPr lang="en-SG" sz="2600" kern="1200">
            <a:latin typeface="Times New Roman" panose="02020603050405020304" pitchFamily="18" charset="0"/>
            <a:ea typeface="Verdana" panose="020B0604030504040204" pitchFamily="34" charset="0"/>
            <a:cs typeface="Times New Roman" panose="02020603050405020304" pitchFamily="18" charset="0"/>
          </a:endParaRPr>
        </a:p>
      </dsp:txBody>
      <dsp:txXfrm>
        <a:off x="254637" y="66818"/>
        <a:ext cx="3223118" cy="692586"/>
      </dsp:txXfrm>
    </dsp:sp>
    <dsp:sp modelId="{2C620E50-371B-4D81-938B-3815A8BDDBD8}">
      <dsp:nvSpPr>
        <dsp:cNvPr id="0" name=""/>
        <dsp:cNvSpPr/>
      </dsp:nvSpPr>
      <dsp:spPr>
        <a:xfrm>
          <a:off x="0" y="1592471"/>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DA8419-3ABA-4C5C-BAD3-A1C9157D0B24}">
      <dsp:nvSpPr>
        <dsp:cNvPr id="0" name=""/>
        <dsp:cNvSpPr/>
      </dsp:nvSpPr>
      <dsp:spPr>
        <a:xfrm>
          <a:off x="217170" y="1208712"/>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lvl="0" algn="l" defTabSz="1155700">
            <a:lnSpc>
              <a:spcPct val="90000"/>
            </a:lnSpc>
            <a:spcBef>
              <a:spcPct val="0"/>
            </a:spcBef>
            <a:spcAft>
              <a:spcPct val="35000"/>
            </a:spcAft>
          </a:pPr>
          <a:r>
            <a:rPr lang="en-US" sz="2600" kern="1200" err="1">
              <a:latin typeface="Times New Roman" panose="02020603050405020304" pitchFamily="18" charset="0"/>
              <a:cs typeface="Times New Roman" panose="02020603050405020304" pitchFamily="18" charset="0"/>
            </a:rPr>
            <a:t>Trao</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đổi</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khí</a:t>
          </a:r>
          <a:endParaRPr lang="en-SG" sz="2600" kern="1200">
            <a:latin typeface="Times New Roman" panose="02020603050405020304" pitchFamily="18" charset="0"/>
            <a:cs typeface="Times New Roman" panose="02020603050405020304" pitchFamily="18" charset="0"/>
          </a:endParaRPr>
        </a:p>
      </dsp:txBody>
      <dsp:txXfrm>
        <a:off x="254637" y="1246179"/>
        <a:ext cx="3223118" cy="692586"/>
      </dsp:txXfrm>
    </dsp:sp>
    <dsp:sp modelId="{E4612FFF-3A64-4003-A2E4-53B3B1836DC7}">
      <dsp:nvSpPr>
        <dsp:cNvPr id="0" name=""/>
        <dsp:cNvSpPr/>
      </dsp:nvSpPr>
      <dsp:spPr>
        <a:xfrm>
          <a:off x="0" y="2771832"/>
          <a:ext cx="4343400" cy="65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15C41D-F721-4452-A20D-E78EFD43C5EF}">
      <dsp:nvSpPr>
        <dsp:cNvPr id="0" name=""/>
        <dsp:cNvSpPr/>
      </dsp:nvSpPr>
      <dsp:spPr>
        <a:xfrm>
          <a:off x="217170" y="2388072"/>
          <a:ext cx="3298052"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919" tIns="0" rIns="114919" bIns="0" numCol="1" spcCol="1270" anchor="ctr" anchorCtr="0">
          <a:noAutofit/>
        </a:bodyPr>
        <a:lstStyle/>
        <a:p>
          <a:pPr lvl="0" algn="l" defTabSz="1155700">
            <a:lnSpc>
              <a:spcPct val="90000"/>
            </a:lnSpc>
            <a:spcBef>
              <a:spcPct val="0"/>
            </a:spcBef>
            <a:spcAft>
              <a:spcPct val="35000"/>
            </a:spcAft>
          </a:pPr>
          <a:r>
            <a:rPr lang="en-US" sz="2600" kern="1200" err="1">
              <a:latin typeface="Times New Roman" panose="02020603050405020304" pitchFamily="18" charset="0"/>
              <a:cs typeface="Times New Roman" panose="02020603050405020304" pitchFamily="18" charset="0"/>
            </a:rPr>
            <a:t>Đào</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thải</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chất</a:t>
          </a:r>
          <a:r>
            <a:rPr lang="en-US" sz="2600" kern="1200">
              <a:latin typeface="Times New Roman" panose="02020603050405020304" pitchFamily="18" charset="0"/>
              <a:cs typeface="Times New Roman" panose="02020603050405020304" pitchFamily="18" charset="0"/>
            </a:rPr>
            <a:t> </a:t>
          </a:r>
          <a:r>
            <a:rPr lang="en-US" sz="2600" kern="1200" err="1">
              <a:latin typeface="Times New Roman" panose="02020603050405020304" pitchFamily="18" charset="0"/>
              <a:cs typeface="Times New Roman" panose="02020603050405020304" pitchFamily="18" charset="0"/>
            </a:rPr>
            <a:t>độc</a:t>
          </a:r>
          <a:endParaRPr lang="en-SG" sz="2600" kern="1200">
            <a:latin typeface="Times New Roman" panose="02020603050405020304" pitchFamily="18" charset="0"/>
            <a:cs typeface="Times New Roman" panose="02020603050405020304" pitchFamily="18" charset="0"/>
          </a:endParaRPr>
        </a:p>
      </dsp:txBody>
      <dsp:txXfrm>
        <a:off x="254637" y="2425539"/>
        <a:ext cx="3223118"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18624A95-7A76-4B72-88BC-B66CC52E6B90}" type="datetimeFigureOut">
              <a:rPr lang="en-US"/>
              <a:t>23-Apr-24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815A12D0-16A2-4E74-8069-4FB7B701E24F}" type="slidenum">
              <a:rPr lang="en-US"/>
              <a:t>‹#›</a:t>
            </a:fld>
            <a:endParaRPr lang="en-US"/>
          </a:p>
        </p:txBody>
      </p:sp>
    </p:spTree>
    <p:extLst>
      <p:ext uri="{BB962C8B-B14F-4D97-AF65-F5344CB8AC3E}">
        <p14:creationId xmlns:p14="http://schemas.microsoft.com/office/powerpoint/2010/main" val="3640570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ln>
        </p:spPr>
      </p:sp>
      <p:sp>
        <p:nvSpPr>
          <p:cNvPr id="183299" name="Notes Placeholder 2"/>
          <p:cNvSpPr>
            <a:spLocks noGrp="1"/>
          </p:cNvSpPr>
          <p:nvPr>
            <p:ph type="body" idx="1"/>
          </p:nvPr>
        </p:nvSpPr>
        <p:spPr bwMode="auto">
          <a:noFill/>
        </p:spPr>
        <p:txBody>
          <a:bodyPr wrap="square" numCol="1" anchor="t" anchorCtr="0" compatLnSpc="1"/>
          <a:lstStyle/>
          <a:p>
            <a:endParaRPr lang="en-US"/>
          </a:p>
        </p:txBody>
      </p:sp>
      <p:sp>
        <p:nvSpPr>
          <p:cNvPr id="4" name="Slide Number Placeholder 3"/>
          <p:cNvSpPr>
            <a:spLocks noGrp="1"/>
          </p:cNvSpPr>
          <p:nvPr>
            <p:ph type="sldNum" sz="quarter" idx="5"/>
          </p:nvPr>
        </p:nvSpPr>
        <p:spPr/>
        <p:txBody>
          <a:bodyPr/>
          <a:lstStyle/>
          <a:p>
            <a:pPr>
              <a:defRPr/>
            </a:pPr>
            <a:fld id="{0DEE322A-4503-45E0-AD91-3FC899B963E6}"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ln>
        </p:spPr>
      </p:sp>
      <p:sp>
        <p:nvSpPr>
          <p:cNvPr id="198659"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1380" name="Slide Number Placeholder 3"/>
          <p:cNvSpPr>
            <a:spLocks noGrp="1"/>
          </p:cNvSpPr>
          <p:nvPr>
            <p:ph type="sldNum" sz="quarter" idx="5"/>
          </p:nvPr>
        </p:nvSpPr>
        <p:spPr>
          <a:ln>
            <a:miter lim="800000"/>
          </a:ln>
        </p:spPr>
        <p:txBody>
          <a:bodyPr/>
          <a:lstStyle/>
          <a:p>
            <a:pPr>
              <a:defRPr/>
            </a:pPr>
            <a:fld id="{EB191AB4-8F72-47A8-8AFA-EC189AA6CCD3}" type="slidenum">
              <a:rPr lang="en-US" smtClean="0"/>
              <a:t>48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ln>
        </p:spPr>
      </p:sp>
      <p:sp>
        <p:nvSpPr>
          <p:cNvPr id="199683"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2404" name="Slide Number Placeholder 3"/>
          <p:cNvSpPr>
            <a:spLocks noGrp="1"/>
          </p:cNvSpPr>
          <p:nvPr>
            <p:ph type="sldNum" sz="quarter" idx="5"/>
          </p:nvPr>
        </p:nvSpPr>
        <p:spPr>
          <a:ln>
            <a:miter lim="800000"/>
          </a:ln>
        </p:spPr>
        <p:txBody>
          <a:bodyPr/>
          <a:lstStyle/>
          <a:p>
            <a:pPr>
              <a:defRPr/>
            </a:pPr>
            <a:fld id="{A530648B-5B01-4E90-8682-2B5FDC16A7CA}" type="slidenum">
              <a:rPr lang="en-US" smtClean="0"/>
              <a:t>49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ln>
        </p:spPr>
      </p:sp>
      <p:sp>
        <p:nvSpPr>
          <p:cNvPr id="188419"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1140" name="Slide Number Placeholder 3"/>
          <p:cNvSpPr>
            <a:spLocks noGrp="1"/>
          </p:cNvSpPr>
          <p:nvPr>
            <p:ph type="sldNum" sz="quarter" idx="5"/>
          </p:nvPr>
        </p:nvSpPr>
        <p:spPr>
          <a:ln>
            <a:miter lim="800000"/>
          </a:ln>
        </p:spPr>
        <p:txBody>
          <a:bodyPr/>
          <a:lstStyle/>
          <a:p>
            <a:pPr>
              <a:defRPr/>
            </a:pPr>
            <a:fld id="{3BF2BA4B-AB15-49C6-AF2F-730DB9425501}" type="slidenum">
              <a:rPr lang="en-US" smtClean="0"/>
              <a:t>40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ln>
        </p:spPr>
      </p:sp>
      <p:sp>
        <p:nvSpPr>
          <p:cNvPr id="189443" name="Notes Placeholder 2"/>
          <p:cNvSpPr>
            <a:spLocks noGrp="1"/>
          </p:cNvSpPr>
          <p:nvPr>
            <p:ph type="body" idx="1"/>
          </p:nvPr>
        </p:nvSpPr>
        <p:spPr bwMode="auto">
          <a:noFill/>
        </p:spPr>
        <p:txBody>
          <a:bodyPr wrap="square" numCol="1" anchor="t" anchorCtr="0" compatLnSpc="1"/>
          <a:lstStyle/>
          <a:p>
            <a:pPr>
              <a:spcBef>
                <a:spcPct val="0"/>
              </a:spcBef>
            </a:pPr>
            <a:r>
              <a:rPr lang="vi-VN" i="1"/>
              <a:t>1. Tính hưng phấn:</a:t>
            </a:r>
          </a:p>
          <a:p>
            <a:pPr>
              <a:spcBef>
                <a:spcPct val="0"/>
              </a:spcBef>
            </a:pPr>
            <a:r>
              <a:rPr lang="vi-VN"/>
              <a:t>- Tính hưng phấn là khả năng đáp ứng với kích thích của cơ tim, thể hiện bằng cơ tim</a:t>
            </a:r>
          </a:p>
          <a:p>
            <a:pPr>
              <a:spcBef>
                <a:spcPct val="0"/>
              </a:spcBef>
            </a:pPr>
            <a:r>
              <a:rPr lang="vi-VN"/>
              <a:t>phát sinh điện thế hoạt động, điện thế này làm co cơ tim. Sự đáp ứng với kích thích của</a:t>
            </a:r>
          </a:p>
          <a:p>
            <a:pPr>
              <a:spcBef>
                <a:spcPct val="0"/>
              </a:spcBef>
            </a:pPr>
            <a:r>
              <a:rPr lang="vi-VN"/>
              <a:t>các sợi cơ tim tuân theo quy luật "tất cả hoặc không".</a:t>
            </a:r>
            <a:endParaRPr lang="en-US">
              <a:latin typeface="Arial" panose="020B0604020202020204" pitchFamily="34" charset="0"/>
            </a:endParaRPr>
          </a:p>
        </p:txBody>
      </p:sp>
      <p:sp>
        <p:nvSpPr>
          <p:cNvPr id="92164" name="Slide Number Placeholder 3"/>
          <p:cNvSpPr>
            <a:spLocks noGrp="1"/>
          </p:cNvSpPr>
          <p:nvPr>
            <p:ph type="sldNum" sz="quarter" idx="5"/>
          </p:nvPr>
        </p:nvSpPr>
        <p:spPr>
          <a:ln>
            <a:miter lim="800000"/>
          </a:ln>
        </p:spPr>
        <p:txBody>
          <a:bodyPr/>
          <a:lstStyle/>
          <a:p>
            <a:pPr>
              <a:defRPr/>
            </a:pPr>
            <a:fld id="{E3D5200E-F963-4337-976F-2C2BBE545578}" type="slidenum">
              <a:rPr lang="en-US" smtClean="0"/>
              <a:t>41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ln>
        </p:spPr>
      </p:sp>
      <p:sp>
        <p:nvSpPr>
          <p:cNvPr id="190467" name="Notes Placeholder 2"/>
          <p:cNvSpPr>
            <a:spLocks noGrp="1"/>
          </p:cNvSpPr>
          <p:nvPr>
            <p:ph type="body" idx="1"/>
          </p:nvPr>
        </p:nvSpPr>
        <p:spPr bwMode="auto">
          <a:noFill/>
        </p:spPr>
        <p:txBody>
          <a:bodyPr wrap="square" numCol="1" anchor="t" anchorCtr="0" compatLnSpc="1"/>
          <a:lstStyle/>
          <a:p>
            <a:pPr>
              <a:spcBef>
                <a:spcPct val="0"/>
              </a:spcBef>
            </a:pPr>
            <a:r>
              <a:rPr lang="vi-VN" i="1"/>
              <a:t>2. Tính trơ có chu kỳ:</a:t>
            </a:r>
          </a:p>
          <a:p>
            <a:pPr>
              <a:spcBef>
                <a:spcPct val="0"/>
              </a:spcBef>
            </a:pPr>
            <a:r>
              <a:rPr lang="vi-VN"/>
              <a:t>- Tính trơ có chu kỳ là tính không đáp ứng với kích thích có tính chu kỳ của cơ tim.</a:t>
            </a:r>
          </a:p>
          <a:p>
            <a:pPr>
              <a:spcBef>
                <a:spcPct val="0"/>
              </a:spcBef>
            </a:pPr>
            <a:r>
              <a:rPr lang="vi-VN"/>
              <a:t>- Nếu kích thích cơ tim giai đoạn đang co (tâm thu) dù kích thích mạnh trên ngưỡng thì cơ</a:t>
            </a:r>
          </a:p>
          <a:p>
            <a:pPr>
              <a:spcBef>
                <a:spcPct val="0"/>
              </a:spcBef>
            </a:pPr>
            <a:r>
              <a:rPr lang="vi-VN"/>
              <a:t>tim cũng không đáp ứng gọi là giai đoạn trơ tuyệt đối.</a:t>
            </a:r>
          </a:p>
          <a:p>
            <a:pPr>
              <a:spcBef>
                <a:spcPct val="0"/>
              </a:spcBef>
            </a:pPr>
            <a:r>
              <a:rPr lang="en-US">
                <a:latin typeface="Arial" panose="020B0604020202020204" pitchFamily="34" charset="0"/>
              </a:rPr>
              <a:t>- Chính vì vậy, khi tim chịu những kích thích liên tiếp, tim không bị co cứng, phù hợp với</a:t>
            </a:r>
          </a:p>
          <a:p>
            <a:pPr>
              <a:spcBef>
                <a:spcPct val="0"/>
              </a:spcBef>
            </a:pPr>
            <a:r>
              <a:rPr lang="vi-VN"/>
              <a:t>chức năng bơm máu của cơ tim.</a:t>
            </a:r>
            <a:endParaRPr lang="en-US">
              <a:latin typeface="Arial" panose="020B0604020202020204" pitchFamily="34" charset="0"/>
            </a:endParaRPr>
          </a:p>
          <a:p>
            <a:pPr>
              <a:spcBef>
                <a:spcPct val="0"/>
              </a:spcBef>
            </a:pPr>
            <a:r>
              <a:rPr lang="vi-VN"/>
              <a:t>Tính trơ là tính không đáp ứng với kích thích. Nếu kích thích cơ tim giai đoạn đang co (tâm thu), dù kích thích mạnh trên ngưỡng thì cơ cũng không đáp ứng gọi là giai đoạn trơ tuyệt đối. Nếu kích thích vào cuối thời kỳ tâm thu, lúc cơ tim đang giãn tim sẽ đáp ứng bằng co bóp phụ, gọi là ngoại tâm thu. Sau đó tim nghỉ lâu hơn gọi là thời kỳ nghỉ bù. Tính trơ có chu kỳ, vì lặp đi lặp lại. Nhờ tính trơ mà cơ tim không co cứng khi có những khích thích liên tiếp.</a:t>
            </a:r>
            <a:endParaRPr lang="en-US">
              <a:latin typeface="Arial" panose="020B0604020202020204" pitchFamily="34" charset="0"/>
            </a:endParaRPr>
          </a:p>
        </p:txBody>
      </p:sp>
      <p:sp>
        <p:nvSpPr>
          <p:cNvPr id="93188" name="Slide Number Placeholder 3"/>
          <p:cNvSpPr>
            <a:spLocks noGrp="1"/>
          </p:cNvSpPr>
          <p:nvPr>
            <p:ph type="sldNum" sz="quarter" idx="5"/>
          </p:nvPr>
        </p:nvSpPr>
        <p:spPr>
          <a:ln>
            <a:miter lim="800000"/>
          </a:ln>
        </p:spPr>
        <p:txBody>
          <a:bodyPr/>
          <a:lstStyle/>
          <a:p>
            <a:pPr>
              <a:defRPr/>
            </a:pPr>
            <a:fld id="{E2C525E5-C682-4020-9CD6-48E92A3D4448}" type="slidenum">
              <a:rPr lang="en-US" smtClean="0"/>
              <a:t>42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ln>
        </p:spPr>
      </p:sp>
      <p:sp>
        <p:nvSpPr>
          <p:cNvPr id="191491" name="Notes Placeholder 2"/>
          <p:cNvSpPr>
            <a:spLocks noGrp="1"/>
          </p:cNvSpPr>
          <p:nvPr>
            <p:ph type="body" idx="1"/>
          </p:nvPr>
        </p:nvSpPr>
        <p:spPr bwMode="auto">
          <a:noFill/>
        </p:spPr>
        <p:txBody>
          <a:bodyPr wrap="square" numCol="1" anchor="t" anchorCtr="0" compatLnSpc="1"/>
          <a:lstStyle/>
          <a:p>
            <a:pPr>
              <a:spcBef>
                <a:spcPct val="0"/>
              </a:spcBef>
            </a:pPr>
            <a:r>
              <a:rPr lang="en-US" i="1">
                <a:latin typeface="Arial" panose="020B0604020202020204" pitchFamily="34" charset="0"/>
              </a:rPr>
              <a:t>3. Tính nhịp điệu:</a:t>
            </a:r>
          </a:p>
          <a:p>
            <a:pPr>
              <a:spcBef>
                <a:spcPct val="0"/>
              </a:spcBef>
            </a:pPr>
            <a:r>
              <a:rPr lang="en-US">
                <a:latin typeface="Arial" panose="020B0604020202020204" pitchFamily="34" charset="0"/>
              </a:rPr>
              <a:t>- Tính nhịp điệu của tim là khả năng phát ra các xung động nhịp nhàng cho tim hoạt động,</a:t>
            </a:r>
          </a:p>
          <a:p>
            <a:pPr>
              <a:spcBef>
                <a:spcPct val="0"/>
              </a:spcBef>
            </a:pPr>
            <a:r>
              <a:rPr lang="vi-VN"/>
              <a:t>được thực hiện bởi hệ thống nút. Vì vậy, khi tách tim khỏi cơ thể nhưng vẫn nuôi dưỡng</a:t>
            </a:r>
          </a:p>
          <a:p>
            <a:pPr>
              <a:spcBef>
                <a:spcPct val="0"/>
              </a:spcBef>
            </a:pPr>
            <a:r>
              <a:rPr lang="en-US">
                <a:latin typeface="Arial" panose="020B0604020202020204" pitchFamily="34" charset="0"/>
              </a:rPr>
              <a:t>đầy đủ thì tim vẫn co bóp nhịp nhàng</a:t>
            </a:r>
          </a:p>
          <a:p>
            <a:pPr>
              <a:spcBef>
                <a:spcPct val="0"/>
              </a:spcBef>
            </a:pPr>
            <a:r>
              <a:rPr lang="vi-VN"/>
              <a:t>- Bình thường nút xoang phát xung động với tần số 70 - 80 lần/phút. Tần số phát xung</a:t>
            </a:r>
          </a:p>
          <a:p>
            <a:pPr>
              <a:spcBef>
                <a:spcPct val="0"/>
              </a:spcBef>
            </a:pPr>
            <a:r>
              <a:rPr lang="en-US">
                <a:latin typeface="Arial" panose="020B0604020202020204" pitchFamily="34" charset="0"/>
              </a:rPr>
              <a:t>động tối đa có thể lên tới 120 – 150 lần/phút</a:t>
            </a:r>
          </a:p>
          <a:p>
            <a:pPr>
              <a:spcBef>
                <a:spcPct val="0"/>
              </a:spcBef>
            </a:pPr>
            <a:r>
              <a:rPr lang="en-US" i="1">
                <a:latin typeface="Arial" panose="020B0604020202020204" pitchFamily="34" charset="0"/>
              </a:rPr>
              <a:t>4. Tính dẫn truyền:</a:t>
            </a:r>
          </a:p>
          <a:p>
            <a:pPr>
              <a:spcBef>
                <a:spcPct val="0"/>
              </a:spcBef>
            </a:pPr>
            <a:r>
              <a:rPr lang="vi-VN"/>
              <a:t>- Tính dẫn truyền là khả năng dẫn truyền xung động của sợi cơ tim và hệ thống nútNhờ</a:t>
            </a:r>
          </a:p>
          <a:p>
            <a:pPr>
              <a:spcBef>
                <a:spcPct val="0"/>
              </a:spcBef>
            </a:pPr>
            <a:r>
              <a:rPr lang="vi-VN"/>
              <a:t>tính nhịp điệu, tính hưng phấn và tính dẫn truyền mà tim khi được tách ra khỏi cơ</a:t>
            </a:r>
          </a:p>
          <a:p>
            <a:pPr>
              <a:spcBef>
                <a:spcPct val="0"/>
              </a:spcBef>
            </a:pPr>
            <a:r>
              <a:rPr lang="vi-VN"/>
              <a:t>thể nếu được nuôi dưỡng đầy đủ thì tim vẫn có thể tự co bóp đều đặn nhịp nhàng.</a:t>
            </a:r>
            <a:endParaRPr lang="en-US">
              <a:latin typeface="Arial" panose="020B0604020202020204" pitchFamily="34" charset="0"/>
            </a:endParaRPr>
          </a:p>
        </p:txBody>
      </p:sp>
      <p:sp>
        <p:nvSpPr>
          <p:cNvPr id="94212" name="Slide Number Placeholder 3"/>
          <p:cNvSpPr>
            <a:spLocks noGrp="1"/>
          </p:cNvSpPr>
          <p:nvPr>
            <p:ph type="sldNum" sz="quarter" idx="5"/>
          </p:nvPr>
        </p:nvSpPr>
        <p:spPr>
          <a:ln>
            <a:miter lim="800000"/>
          </a:ln>
        </p:spPr>
        <p:txBody>
          <a:bodyPr/>
          <a:lstStyle/>
          <a:p>
            <a:pPr>
              <a:defRPr/>
            </a:pPr>
            <a:fld id="{95266BDD-3D75-42EC-B5A9-F415C1D57B21}" type="slidenum">
              <a:rPr lang="en-US" smtClean="0"/>
              <a:t>43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ln>
        </p:spPr>
      </p:sp>
      <p:sp>
        <p:nvSpPr>
          <p:cNvPr id="194563"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7284" name="Slide Number Placeholder 3"/>
          <p:cNvSpPr>
            <a:spLocks noGrp="1"/>
          </p:cNvSpPr>
          <p:nvPr>
            <p:ph type="sldNum" sz="quarter" idx="5"/>
          </p:nvPr>
        </p:nvSpPr>
        <p:spPr>
          <a:ln>
            <a:miter lim="800000"/>
          </a:ln>
        </p:spPr>
        <p:txBody>
          <a:bodyPr/>
          <a:lstStyle/>
          <a:p>
            <a:pPr>
              <a:defRPr/>
            </a:pPr>
            <a:fld id="{2281CBAC-4AE8-44B6-B83E-53E42145442E}" type="slidenum">
              <a:rPr lang="en-US" smtClean="0"/>
              <a:t>44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ln>
        </p:spPr>
      </p:sp>
      <p:sp>
        <p:nvSpPr>
          <p:cNvPr id="195587"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8308" name="Slide Number Placeholder 3"/>
          <p:cNvSpPr>
            <a:spLocks noGrp="1"/>
          </p:cNvSpPr>
          <p:nvPr>
            <p:ph type="sldNum" sz="quarter" idx="5"/>
          </p:nvPr>
        </p:nvSpPr>
        <p:spPr>
          <a:ln>
            <a:miter lim="800000"/>
          </a:ln>
        </p:spPr>
        <p:txBody>
          <a:bodyPr/>
          <a:lstStyle/>
          <a:p>
            <a:pPr>
              <a:defRPr/>
            </a:pPr>
            <a:fld id="{733E5D6C-C7DA-434A-8185-D815F1D4C393}" type="slidenum">
              <a:rPr lang="en-US" smtClean="0"/>
              <a:t>45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ln>
        </p:spPr>
      </p:sp>
      <p:sp>
        <p:nvSpPr>
          <p:cNvPr id="196611"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99332" name="Slide Number Placeholder 3"/>
          <p:cNvSpPr>
            <a:spLocks noGrp="1"/>
          </p:cNvSpPr>
          <p:nvPr>
            <p:ph type="sldNum" sz="quarter" idx="5"/>
          </p:nvPr>
        </p:nvSpPr>
        <p:spPr>
          <a:ln>
            <a:miter lim="800000"/>
          </a:ln>
        </p:spPr>
        <p:txBody>
          <a:bodyPr/>
          <a:lstStyle/>
          <a:p>
            <a:pPr>
              <a:defRPr/>
            </a:pPr>
            <a:fld id="{7368A115-4D11-40D1-90B4-27DC45FE8415}" type="slidenum">
              <a:rPr lang="en-US" smtClean="0"/>
              <a:t>46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ln>
        </p:spPr>
      </p:sp>
      <p:sp>
        <p:nvSpPr>
          <p:cNvPr id="197635" name="Notes Placeholder 2"/>
          <p:cNvSpPr>
            <a:spLocks noGrp="1"/>
          </p:cNvSpPr>
          <p:nvPr>
            <p:ph type="body" idx="1"/>
          </p:nvPr>
        </p:nvSpPr>
        <p:spPr bwMode="auto">
          <a:noFill/>
        </p:spPr>
        <p:txBody>
          <a:bodyPr wrap="square" numCol="1" anchor="t" anchorCtr="0" compatLnSpc="1"/>
          <a:lstStyle/>
          <a:p>
            <a:pPr>
              <a:spcBef>
                <a:spcPct val="0"/>
              </a:spcBef>
            </a:pPr>
            <a:endParaRPr lang="en-US">
              <a:latin typeface="Arial" panose="020B0604020202020204" pitchFamily="34" charset="0"/>
            </a:endParaRPr>
          </a:p>
        </p:txBody>
      </p:sp>
      <p:sp>
        <p:nvSpPr>
          <p:cNvPr id="100356" name="Slide Number Placeholder 3"/>
          <p:cNvSpPr>
            <a:spLocks noGrp="1"/>
          </p:cNvSpPr>
          <p:nvPr>
            <p:ph type="sldNum" sz="quarter" idx="5"/>
          </p:nvPr>
        </p:nvSpPr>
        <p:spPr>
          <a:ln>
            <a:miter lim="800000"/>
          </a:ln>
        </p:spPr>
        <p:txBody>
          <a:bodyPr/>
          <a:lstStyle/>
          <a:p>
            <a:pPr>
              <a:defRPr/>
            </a:pPr>
            <a:fld id="{60244341-D5EE-45CC-97FA-08A652E01FD5}" type="slidenum">
              <a:rPr lang="en-US" smtClean="0"/>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50414F56-92E5-4C6D-AFC3-F2FD513FD961}" type="datetimeFigureOut">
              <a:rPr lang="en-US"/>
              <a:t>23-Apr-24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B325DA-E41B-4373-A49B-EE4FBFB42033}"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FB9D656-6385-4C82-986F-45CE8336B28E}" type="datetimeFigureOut">
              <a:rPr lang="en-US"/>
              <a:t>23-Apr-24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8621DD-1D66-4060-B6B4-B5D26077E725}"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3A725F5-1AAF-4B99-B508-D6BE583DCBEF}" type="datetimeFigureOut">
              <a:rPr lang="en-US"/>
              <a:t>23-Apr-24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C4F976A-8C76-4BD9-9EB4-CCD0ACD36A7E}"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7813"/>
            <a:ext cx="8229600" cy="1139825"/>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2"/>
          <p:cNvSpPr>
            <a:spLocks noGrp="1" noChangeArrowheads="1"/>
          </p:cNvSpPr>
          <p:nvPr>
            <p:ph type="dt" sz="half" idx="10"/>
          </p:nvPr>
        </p:nvSpPr>
        <p:spPr/>
        <p:txBody>
          <a:bodyPr/>
          <a:lstStyle>
            <a:lvl1pPr>
              <a:defRPr/>
            </a:lvl1pPr>
          </a:lstStyle>
          <a:p>
            <a:pPr>
              <a:defRPr/>
            </a:pPr>
            <a:endParaRPr lang="en-US"/>
          </a:p>
        </p:txBody>
      </p:sp>
      <p:sp>
        <p:nvSpPr>
          <p:cNvPr id="8" name="Rectangle 13"/>
          <p:cNvSpPr>
            <a:spLocks noGrp="1" noChangeArrowheads="1"/>
          </p:cNvSpPr>
          <p:nvPr>
            <p:ph type="ftr" sz="quarter" idx="11"/>
          </p:nvPr>
        </p:nvSpPr>
        <p:spPr/>
        <p:txBody>
          <a:bodyPr/>
          <a:lstStyle>
            <a:lvl1pPr>
              <a:defRPr/>
            </a:lvl1pPr>
          </a:lstStyle>
          <a:p>
            <a:pPr>
              <a:defRPr/>
            </a:pPr>
            <a:endParaRPr lang="en-US"/>
          </a:p>
        </p:txBody>
      </p:sp>
      <p:sp>
        <p:nvSpPr>
          <p:cNvPr id="9" name="Rectangle 14"/>
          <p:cNvSpPr>
            <a:spLocks noGrp="1" noChangeArrowheads="1"/>
          </p:cNvSpPr>
          <p:nvPr>
            <p:ph type="sldNum" sz="quarter" idx="12"/>
          </p:nvPr>
        </p:nvSpPr>
        <p:spPr/>
        <p:txBody>
          <a:bodyPr/>
          <a:lstStyle>
            <a:lvl1pPr>
              <a:defRPr/>
            </a:lvl1pPr>
          </a:lstStyle>
          <a:p>
            <a:pPr>
              <a:defRPr/>
            </a:pPr>
            <a:fld id="{0543B38F-985D-4791-96D1-914B291E6E47}"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1CB3B09-4CDF-41E4-81D0-7BF8BC8F02F1}" type="datetimeFigureOut">
              <a:rPr lang="en-US"/>
              <a:t>23-Apr-24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D01F49-09BB-4420-9F52-C5F6934CE3C0}"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F8249A1-940D-4D53-9F05-EE7B2FFAA4C3}" type="datetimeFigureOut">
              <a:rPr lang="en-US"/>
              <a:t>23-Apr-24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5100A59-F8AD-451C-817D-75158C3DA6DB}"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99433C8-6C6F-416C-B4C8-494F01F7B695}" type="datetimeFigureOut">
              <a:rPr lang="en-US"/>
              <a:t>23-Apr-24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E2E3E3B-7081-4747-9B46-2B15D007EB6D}"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F174158-9DC8-4617-83DA-449EF7F486AF}" type="datetimeFigureOut">
              <a:rPr lang="en-US"/>
              <a:t>23-Apr-24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89359CB-78B6-4C1C-9902-03D661E1053A}"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CE91087-C1CC-491E-9459-38EF3B3FBB61}" type="datetimeFigureOut">
              <a:rPr lang="en-US"/>
              <a:t>23-Apr-24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ECD3939-EE65-47E7-BF0F-E5A51E1A8E86}"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A36859A-364C-458A-8A29-28404821273A}" type="datetimeFigureOut">
              <a:rPr lang="en-US"/>
              <a:t>23-Apr-24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2B21CA6-FADF-4C88-9467-1B934B4A2DCA}"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811EA2B-C30C-401B-8137-73BD09C5078D}" type="datetimeFigureOut">
              <a:rPr lang="en-US"/>
              <a:t>23-Apr-24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6AECEFA-1207-43F3-8071-D2A4CEAF8BA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88D3AB4-0B2A-4AAA-91EA-EB04D1EB0D63}" type="datetimeFigureOut">
              <a:rPr lang="en-US"/>
              <a:t>23-Apr-24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07D6028-992A-4538-B502-766057A0AE51}"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12685960-2A06-4908-AC69-C7FF6524CD73}" type="datetimeFigureOut">
              <a:rPr lang="en-US"/>
              <a:t>23-Apr-24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D049076F-B758-4296-BC3A-074B3CB477C8}"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2.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057400"/>
            <a:ext cx="9144000" cy="2133600"/>
          </a:xfrm>
        </p:spPr>
        <p:txBody>
          <a:bodyPr/>
          <a:lstStyle/>
          <a:p>
            <a:pPr eaLnBrk="1" hangingPunct="1"/>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GIẢI PHẪU VÀ SINH LÝ </a:t>
            </a:r>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TUẦN HOÀN</a:t>
            </a:r>
            <a: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
        <p:nvSpPr>
          <p:cNvPr id="2" name="Rectangles 1"/>
          <p:cNvSpPr/>
          <p:nvPr/>
        </p:nvSpPr>
        <p:spPr>
          <a:xfrm>
            <a:off x="3962400" y="4343400"/>
            <a:ext cx="4572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latin typeface="Times New Roman" panose="02020603050405020304" pitchFamily="18" charset="0"/>
                <a:cs typeface="Times New Roman" panose="02020603050405020304" pitchFamily="18" charset="0"/>
              </a:rPr>
              <a:t>Giảng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viên</a:t>
            </a:r>
            <a:r>
              <a:rPr lang="en-US" sz="2400">
                <a:latin typeface="Times New Roman" panose="02020603050405020304" pitchFamily="18" charset="0"/>
                <a:cs typeface="Times New Roman" panose="02020603050405020304" pitchFamily="18" charset="0"/>
              </a:rPr>
              <a:t>: Trần </a:t>
            </a:r>
            <a:r>
              <a:rPr lang="en-US" sz="2400" err="1">
                <a:latin typeface="Times New Roman" panose="02020603050405020304" pitchFamily="18" charset="0"/>
                <a:cs typeface="Times New Roman" panose="02020603050405020304" pitchFamily="18" charset="0"/>
              </a:rPr>
              <a:t>Khánh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Phú</a:t>
            </a:r>
            <a:endParaRPr lang="en-US" sz="2400">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1798638"/>
            <a:ext cx="3581400" cy="868362"/>
          </a:xfrm>
        </p:spPr>
        <p:txBody>
          <a:bodyPr/>
          <a:lstStyle/>
          <a:p>
            <a:r>
              <a:rPr lang="en-US">
                <a:latin typeface="Times New Roman" panose="02020603050405020304" pitchFamily="18" charset="0"/>
                <a:cs typeface="Times New Roman" panose="02020603050405020304" pitchFamily="18" charset="0"/>
              </a:rPr>
              <a:t>Hệ tuần hoàn </a:t>
            </a:r>
          </a:p>
        </p:txBody>
      </p:sp>
      <p:sp>
        <p:nvSpPr>
          <p:cNvPr id="9219" name="Content Placeholder 2"/>
          <p:cNvSpPr>
            <a:spLocks noGrp="1"/>
          </p:cNvSpPr>
          <p:nvPr>
            <p:ph idx="1"/>
          </p:nvPr>
        </p:nvSpPr>
        <p:spPr>
          <a:xfrm>
            <a:off x="76200" y="2743200"/>
            <a:ext cx="3962400" cy="1752600"/>
          </a:xfrm>
        </p:spPr>
        <p:txBody>
          <a:bodyPr/>
          <a:lstStyle/>
          <a:p>
            <a:r>
              <a:rPr lang="en-US">
                <a:latin typeface="Times New Roman" panose="02020603050405020304" pitchFamily="18" charset="0"/>
                <a:cs typeface="Times New Roman" panose="02020603050405020304" pitchFamily="18" charset="0"/>
              </a:rPr>
              <a:t>Vòng đại tuần hoàn</a:t>
            </a:r>
          </a:p>
          <a:p>
            <a:r>
              <a:rPr lang="en-US">
                <a:latin typeface="Times New Roman" panose="02020603050405020304" pitchFamily="18" charset="0"/>
                <a:cs typeface="Times New Roman" panose="02020603050405020304" pitchFamily="18" charset="0"/>
              </a:rPr>
              <a:t>Vòng tiểu tuần hoàn </a:t>
            </a:r>
          </a:p>
        </p:txBody>
      </p:sp>
      <p:pic>
        <p:nvPicPr>
          <p:cNvPr id="9220" name="Picture 2" descr="C:\Users\NK\Desktop\GP HE TUAN HOAN\TU LIEU\human-circulatory-system-function.png"/>
          <p:cNvPicPr>
            <a:picLocks noChangeAspect="1" noChangeArrowheads="1"/>
          </p:cNvPicPr>
          <p:nvPr/>
        </p:nvPicPr>
        <p:blipFill>
          <a:blip r:embed="rId2"/>
          <a:srcRect/>
          <a:stretch>
            <a:fillRect/>
          </a:stretch>
        </p:blipFill>
        <p:spPr bwMode="auto">
          <a:xfrm>
            <a:off x="3808413" y="0"/>
            <a:ext cx="5335587" cy="68580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GIẢI PHẪU TIM</a:t>
            </a:r>
            <a: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152400" y="1905000"/>
            <a:ext cx="5638800" cy="3581400"/>
          </a:xfrm>
        </p:spPr>
        <p:txBody>
          <a:bodyPr/>
          <a:lstStyle/>
          <a:p>
            <a:pPr marL="234950" indent="0" eaLnBrk="1" hangingPunct="1">
              <a:buFont typeface="Wingdings" panose="05000000000000000000" pitchFamily="2" charset="2"/>
              <a:buChar char="Ø"/>
            </a:pPr>
            <a:r>
              <a:rPr lang="en-US" sz="2400" err="1">
                <a:latin typeface="Times New Roman" panose="02020603050405020304" pitchFamily="18" charset="0"/>
                <a:ea typeface="Verdana" panose="020B0604030504040204" pitchFamily="34" charset="0"/>
                <a:cs typeface="Times New Roman" panose="02020603050405020304" pitchFamily="18" charset="0"/>
              </a:rPr>
              <a:t>Khối</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cơ</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rỗng</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hình</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tháp</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màu</a:t>
            </a:r>
            <a:r>
              <a:rPr lang="en-US" sz="2400">
                <a:latin typeface="Times New Roman" panose="02020603050405020304" pitchFamily="18" charset="0"/>
                <a:ea typeface="Verdana" panose="020B0604030504040204" pitchFamily="34" charset="0"/>
                <a:cs typeface="Times New Roman" panose="02020603050405020304" pitchFamily="18" charset="0"/>
              </a:rPr>
              <a:t> </a:t>
            </a:r>
            <a:r>
              <a:rPr lang="en-US" sz="2400" err="1">
                <a:latin typeface="Times New Roman" panose="02020603050405020304" pitchFamily="18" charset="0"/>
                <a:ea typeface="Verdana" panose="020B0604030504040204" pitchFamily="34" charset="0"/>
                <a:cs typeface="Times New Roman" panose="02020603050405020304" pitchFamily="18" charset="0"/>
              </a:rPr>
              <a:t>hồng</a:t>
            </a:r>
            <a:r>
              <a:rPr lang="en-US" sz="2400">
                <a:latin typeface="Times New Roman" panose="02020603050405020304" pitchFamily="18" charset="0"/>
                <a:ea typeface="Verdana" panose="020B0604030504040204" pitchFamily="34" charset="0"/>
                <a:cs typeface="Times New Roman" panose="02020603050405020304" pitchFamily="18" charset="0"/>
              </a:rPr>
              <a:t>.</a:t>
            </a:r>
          </a:p>
          <a:p>
            <a:pPr marL="234950" indent="0" eaLnBrk="1" hangingPunct="1">
              <a:buFont typeface="Wingdings" panose="05000000000000000000" pitchFamily="2" charset="2"/>
              <a:buChar char="Ø"/>
            </a:pP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Cân</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nặng</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 270gr ở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nam</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va</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260gr ở </a:t>
            </a:r>
            <a:r>
              <a:rPr lang="en-US" sz="2400" err="1">
                <a:latin typeface="Times New Roman" panose="02020603050405020304" pitchFamily="18" charset="0"/>
                <a:ea typeface="Verdana" panose="020B0604030504040204" pitchFamily="34" charset="0"/>
                <a:cs typeface="Times New Roman" panose="02020603050405020304" pitchFamily="18" charset="0"/>
                <a:sym typeface="+mn-ea"/>
              </a:rPr>
              <a:t>nư</a:t>
            </a:r>
            <a:r>
              <a:rPr lang="en-US" sz="2400">
                <a:latin typeface="Times New Roman" panose="02020603050405020304" pitchFamily="18" charset="0"/>
                <a:ea typeface="Verdana" panose="020B0604030504040204" pitchFamily="34" charset="0"/>
                <a:cs typeface="Times New Roman" panose="02020603050405020304" pitchFamily="18" charset="0"/>
                <a:sym typeface="+mn-ea"/>
              </a:rPr>
              <a:t>̃. </a:t>
            </a:r>
            <a:endParaRPr lang="en-US" sz="2400">
              <a:latin typeface="Times New Roman" panose="02020603050405020304" pitchFamily="18" charset="0"/>
              <a:ea typeface="Verdana" panose="020B0604030504040204" pitchFamily="34" charset="0"/>
              <a:cs typeface="Times New Roman" panose="02020603050405020304" pitchFamily="18" charset="0"/>
            </a:endParaRPr>
          </a:p>
          <a:p>
            <a:pPr marL="234950" indent="0" algn="just" eaLnBrk="1" hangingPunct="1">
              <a:buFont typeface="Wingdings" panose="05000000000000000000" pitchFamily="2" charset="2"/>
              <a:buChar char="Ø"/>
            </a:pPr>
            <a:r>
              <a:rPr lang="en-US" sz="2400">
                <a:latin typeface="Times New Roman" panose="02020603050405020304" pitchFamily="18" charset="0"/>
                <a:ea typeface="Verdana" panose="020B0604030504040204" pitchFamily="34" charset="0"/>
                <a:cs typeface="Times New Roman" panose="02020603050405020304" pitchFamily="18" charset="0"/>
              </a:rPr>
              <a:t>B</a:t>
            </a:r>
            <a:r>
              <a:rPr lang="vi-VN" sz="2400">
                <a:latin typeface="Times New Roman" panose="02020603050405020304" pitchFamily="18" charset="0"/>
                <a:ea typeface="Verdana" panose="020B0604030504040204" pitchFamily="34" charset="0"/>
                <a:cs typeface="Times New Roman" panose="02020603050405020304" pitchFamily="18" charset="0"/>
              </a:rPr>
              <a:t>ao bọc lấy 1 khoang rỗng có 4 buồng. </a:t>
            </a:r>
            <a:endParaRPr lang="en-US" sz="2400">
              <a:latin typeface="Times New Roman" panose="02020603050405020304" pitchFamily="18" charset="0"/>
              <a:ea typeface="Verdana" panose="020B0604030504040204" pitchFamily="34" charset="0"/>
              <a:cs typeface="Times New Roman" panose="02020603050405020304" pitchFamily="18" charset="0"/>
            </a:endParaRPr>
          </a:p>
          <a:p>
            <a:pPr marL="234950" indent="0" algn="just" eaLnBrk="1" hangingPunct="1">
              <a:buFont typeface="Wingdings" panose="05000000000000000000" pitchFamily="2" charset="2"/>
              <a:buChar char="Ø"/>
            </a:pPr>
            <a:endParaRPr lang="en-US">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15363" name="Picture 4" descr="C:\Users\NK\Desktop\GP HE TUAN HOAN\TU LIEU\MediaItem_202.jpg"/>
          <p:cNvPicPr>
            <a:picLocks noChangeAspect="1" noChangeArrowheads="1"/>
          </p:cNvPicPr>
          <p:nvPr/>
        </p:nvPicPr>
        <p:blipFill>
          <a:blip r:embed="rId2"/>
          <a:srcRect/>
          <a:stretch>
            <a:fillRect/>
          </a:stretch>
        </p:blipFill>
        <p:spPr bwMode="auto">
          <a:xfrm>
            <a:off x="5791200" y="1752600"/>
            <a:ext cx="2522483" cy="36576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A0EDB84B-64E1-4D57-A18D-15D4CB8FBADA}" type="slidenum">
              <a:rPr lang="en-US" smtClean="0">
                <a:latin typeface="Times" pitchFamily="18" charset="0"/>
                <a:cs typeface="Times" pitchFamily="18" charset="0"/>
              </a:rPr>
              <a:t>12</a:t>
            </a:fld>
            <a:endParaRPr lang="en-US">
              <a:latin typeface="Times" pitchFamily="18" charset="0"/>
              <a:cs typeface="Times" pitchFamily="18" charset="0"/>
            </a:endParaRPr>
          </a:p>
        </p:txBody>
      </p:sp>
      <p:sp>
        <p:nvSpPr>
          <p:cNvPr id="15365" name="Title 2"/>
          <p:cNvSpPr>
            <a:spLocks noGrp="1"/>
          </p:cNvSpPr>
          <p:nvPr>
            <p:ph type="title"/>
          </p:nvPr>
        </p:nvSpPr>
        <p:spPr>
          <a:xfrm>
            <a:off x="76200" y="1524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TIM</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descr="250px-Heart_labelled_large"/>
          <p:cNvPicPr>
            <a:picLocks noGrp="1" noChangeAspect="1" noChangeArrowheads="1"/>
          </p:cNvPicPr>
          <p:nvPr>
            <p:ph idx="1"/>
          </p:nvPr>
        </p:nvPicPr>
        <p:blipFill>
          <a:blip r:embed="rId2"/>
          <a:srcRect/>
          <a:stretch>
            <a:fillRect/>
          </a:stretch>
        </p:blipFill>
        <p:spPr>
          <a:xfrm>
            <a:off x="2590800" y="2543175"/>
            <a:ext cx="4343400" cy="4162425"/>
          </a:xfrm>
          <a:noFill/>
        </p:spPr>
      </p:pic>
      <p:sp>
        <p:nvSpPr>
          <p:cNvPr id="11268" name="Line 4"/>
          <p:cNvSpPr>
            <a:spLocks noChangeShapeType="1"/>
          </p:cNvSpPr>
          <p:nvPr/>
        </p:nvSpPr>
        <p:spPr bwMode="auto">
          <a:xfrm flipH="1" flipV="1">
            <a:off x="1905000" y="4448175"/>
            <a:ext cx="2057400" cy="304800"/>
          </a:xfrm>
          <a:prstGeom prst="line">
            <a:avLst/>
          </a:prstGeom>
          <a:noFill/>
          <a:ln w="38100">
            <a:solidFill>
              <a:srgbClr val="FF0000"/>
            </a:solidFill>
            <a:round/>
            <a:tailEnd type="triangle" w="med" len="med"/>
          </a:ln>
        </p:spPr>
        <p:txBody>
          <a:bodyPr/>
          <a:lstStyle/>
          <a:p>
            <a:endParaRPr lang="en-US"/>
          </a:p>
        </p:txBody>
      </p:sp>
      <p:sp>
        <p:nvSpPr>
          <p:cNvPr id="11269" name="Line 5"/>
          <p:cNvSpPr>
            <a:spLocks noChangeShapeType="1"/>
          </p:cNvSpPr>
          <p:nvPr/>
        </p:nvSpPr>
        <p:spPr bwMode="auto">
          <a:xfrm flipH="1">
            <a:off x="1981200" y="5743575"/>
            <a:ext cx="2667000" cy="0"/>
          </a:xfrm>
          <a:prstGeom prst="line">
            <a:avLst/>
          </a:prstGeom>
          <a:noFill/>
          <a:ln w="38100">
            <a:solidFill>
              <a:srgbClr val="FF0000"/>
            </a:solidFill>
            <a:round/>
            <a:tailEnd type="triangle" w="med" len="med"/>
          </a:ln>
        </p:spPr>
        <p:txBody>
          <a:bodyPr/>
          <a:lstStyle/>
          <a:p>
            <a:endParaRPr lang="en-US"/>
          </a:p>
        </p:txBody>
      </p:sp>
      <p:sp>
        <p:nvSpPr>
          <p:cNvPr id="11270" name="Line 6"/>
          <p:cNvSpPr>
            <a:spLocks noChangeShapeType="1"/>
          </p:cNvSpPr>
          <p:nvPr/>
        </p:nvSpPr>
        <p:spPr bwMode="auto">
          <a:xfrm flipV="1">
            <a:off x="5257800" y="3228975"/>
            <a:ext cx="2209800" cy="1066800"/>
          </a:xfrm>
          <a:prstGeom prst="line">
            <a:avLst/>
          </a:prstGeom>
          <a:noFill/>
          <a:ln w="38100">
            <a:solidFill>
              <a:srgbClr val="FF0000"/>
            </a:solidFill>
            <a:round/>
            <a:tailEnd type="triangle" w="med" len="med"/>
          </a:ln>
        </p:spPr>
        <p:txBody>
          <a:bodyPr/>
          <a:lstStyle/>
          <a:p>
            <a:endParaRPr lang="en-US"/>
          </a:p>
        </p:txBody>
      </p:sp>
      <p:sp>
        <p:nvSpPr>
          <p:cNvPr id="11271" name="Line 7"/>
          <p:cNvSpPr>
            <a:spLocks noChangeShapeType="1"/>
          </p:cNvSpPr>
          <p:nvPr/>
        </p:nvSpPr>
        <p:spPr bwMode="auto">
          <a:xfrm flipV="1">
            <a:off x="5486400" y="4905375"/>
            <a:ext cx="2133600" cy="304800"/>
          </a:xfrm>
          <a:prstGeom prst="line">
            <a:avLst/>
          </a:prstGeom>
          <a:noFill/>
          <a:ln w="38100">
            <a:solidFill>
              <a:srgbClr val="FF0000"/>
            </a:solidFill>
            <a:round/>
            <a:tailEnd type="triangle" w="med" len="med"/>
          </a:ln>
        </p:spPr>
        <p:txBody>
          <a:bodyPr/>
          <a:lstStyle/>
          <a:p>
            <a:endParaRPr lang="en-US"/>
          </a:p>
        </p:txBody>
      </p:sp>
      <p:sp>
        <p:nvSpPr>
          <p:cNvPr id="11272" name="Rectangle 8"/>
          <p:cNvSpPr>
            <a:spLocks noChangeArrowheads="1"/>
          </p:cNvSpPr>
          <p:nvPr/>
        </p:nvSpPr>
        <p:spPr bwMode="auto">
          <a:xfrm>
            <a:off x="838200" y="5362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THẤT</a:t>
            </a:r>
          </a:p>
          <a:p>
            <a:pPr algn="ctr"/>
            <a:r>
              <a:rPr lang="en-US" b="1">
                <a:latin typeface="Times New Roman" panose="02020603050405020304" pitchFamily="18" charset="0"/>
                <a:cs typeface="Times New Roman" panose="02020603050405020304" pitchFamily="18" charset="0"/>
              </a:rPr>
              <a:t>PHẢI</a:t>
            </a:r>
          </a:p>
        </p:txBody>
      </p:sp>
      <p:sp>
        <p:nvSpPr>
          <p:cNvPr id="11273" name="Rectangle 9"/>
          <p:cNvSpPr>
            <a:spLocks noChangeArrowheads="1"/>
          </p:cNvSpPr>
          <p:nvPr/>
        </p:nvSpPr>
        <p:spPr bwMode="auto">
          <a:xfrm>
            <a:off x="838200" y="3838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NHĨ</a:t>
            </a:r>
          </a:p>
          <a:p>
            <a:pPr algn="ctr"/>
            <a:r>
              <a:rPr lang="en-US" b="1">
                <a:latin typeface="Times New Roman" panose="02020603050405020304" pitchFamily="18" charset="0"/>
                <a:cs typeface="Times New Roman" panose="02020603050405020304" pitchFamily="18" charset="0"/>
              </a:rPr>
              <a:t>PHẢI</a:t>
            </a:r>
          </a:p>
        </p:txBody>
      </p:sp>
      <p:sp>
        <p:nvSpPr>
          <p:cNvPr id="11274" name="Rectangle 10"/>
          <p:cNvSpPr>
            <a:spLocks noChangeArrowheads="1"/>
          </p:cNvSpPr>
          <p:nvPr/>
        </p:nvSpPr>
        <p:spPr bwMode="auto">
          <a:xfrm>
            <a:off x="7696200" y="26955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NHĨ</a:t>
            </a:r>
          </a:p>
          <a:p>
            <a:pPr algn="ctr"/>
            <a:r>
              <a:rPr lang="en-US" b="1">
                <a:latin typeface="Times New Roman" panose="02020603050405020304" pitchFamily="18" charset="0"/>
                <a:cs typeface="Times New Roman" panose="02020603050405020304" pitchFamily="18" charset="0"/>
              </a:rPr>
              <a:t>TRÁI</a:t>
            </a:r>
          </a:p>
        </p:txBody>
      </p:sp>
      <p:sp>
        <p:nvSpPr>
          <p:cNvPr id="11275" name="Rectangle 11"/>
          <p:cNvSpPr>
            <a:spLocks noChangeArrowheads="1"/>
          </p:cNvSpPr>
          <p:nvPr/>
        </p:nvSpPr>
        <p:spPr bwMode="auto">
          <a:xfrm>
            <a:off x="7848600" y="4448175"/>
            <a:ext cx="914400" cy="914400"/>
          </a:xfrm>
          <a:prstGeom prst="rect">
            <a:avLst/>
          </a:prstGeom>
          <a:noFill/>
          <a:ln w="9525">
            <a:noFill/>
            <a:miter lim="800000"/>
          </a:ln>
        </p:spPr>
        <p:txBody>
          <a:bodyPr wrap="none" anchor="ctr"/>
          <a:lstStyle/>
          <a:p>
            <a:pPr algn="ctr"/>
            <a:r>
              <a:rPr lang="en-US" b="1">
                <a:latin typeface="Times New Roman" panose="02020603050405020304" pitchFamily="18" charset="0"/>
                <a:cs typeface="Times New Roman" panose="02020603050405020304" pitchFamily="18" charset="0"/>
              </a:rPr>
              <a:t>TÂM THẤT</a:t>
            </a:r>
          </a:p>
          <a:p>
            <a:pPr algn="ctr"/>
            <a:r>
              <a:rPr lang="en-US" b="1">
                <a:latin typeface="Times New Roman" panose="02020603050405020304" pitchFamily="18" charset="0"/>
                <a:cs typeface="Times New Roman" panose="02020603050405020304" pitchFamily="18" charset="0"/>
              </a:rPr>
              <a:t>TRÁI</a:t>
            </a:r>
          </a:p>
        </p:txBody>
      </p:sp>
      <p:sp>
        <p:nvSpPr>
          <p:cNvPr id="16395" name="Title 2"/>
          <p:cNvSpPr>
            <a:spLocks noGrp="1"/>
          </p:cNvSpPr>
          <p:nvPr>
            <p:ph type="title"/>
          </p:nvPr>
        </p:nvSpPr>
        <p:spPr>
          <a:xfrm>
            <a:off x="76200" y="152400"/>
            <a:ext cx="9067800" cy="609600"/>
          </a:xfrm>
        </p:spPr>
        <p:txBody>
          <a:bodyPr/>
          <a:lstStyle/>
          <a:p>
            <a:r>
              <a:rPr lang="en-US" sz="2400" b="1">
                <a:solidFill>
                  <a:srgbClr val="FF0000"/>
                </a:solidFill>
                <a:latin typeface="Times New Roman" panose="02020603050405020304" pitchFamily="18" charset="0"/>
                <a:cs typeface="Times New Roman" panose="02020603050405020304" pitchFamily="18" charset="0"/>
              </a:rPr>
              <a:t>BUỒNG TIM</a:t>
            </a:r>
          </a:p>
        </p:txBody>
      </p:sp>
      <p:sp>
        <p:nvSpPr>
          <p:cNvPr id="14" name="Rectangle 3"/>
          <p:cNvSpPr txBox="1">
            <a:spLocks noChangeArrowheads="1"/>
          </p:cNvSpPr>
          <p:nvPr/>
        </p:nvSpPr>
        <p:spPr bwMode="auto">
          <a:xfrm>
            <a:off x="0" y="762000"/>
            <a:ext cx="8229600" cy="1600200"/>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2 </a:t>
            </a:r>
            <a:r>
              <a:rPr lang="en-US" sz="2400" err="1">
                <a:latin typeface="Times New Roman" panose="02020603050405020304" pitchFamily="18" charset="0"/>
                <a:cs typeface="Times New Roman" panose="02020603050405020304" pitchFamily="18" charset="0"/>
              </a:rPr>
              <a:t>nửa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trái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Mỗi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nửa</a:t>
            </a:r>
            <a:r>
              <a:rPr lang="en-US" sz="2400">
                <a:latin typeface="Times New Roman" panose="02020603050405020304" pitchFamily="18" charset="0"/>
                <a:cs typeface="Times New Roman" panose="02020603050405020304" pitchFamily="18" charset="0"/>
              </a:rPr>
              <a:t> có 2 </a:t>
            </a:r>
            <a:r>
              <a:rPr lang="en-US" sz="2400" err="1">
                <a:latin typeface="Times New Roman" panose="02020603050405020304" pitchFamily="18" charset="0"/>
                <a:cs typeface="Times New Roman" panose="02020603050405020304" pitchFamily="18" charset="0"/>
              </a:rPr>
              <a:t>buồng</a:t>
            </a:r>
            <a:r>
              <a:rPr lang="en-US" sz="2400">
                <a:latin typeface="Times New Roman" panose="02020603050405020304" pitchFamily="18" charset="0"/>
                <a:cs typeface="Times New Roman" panose="02020603050405020304" pitchFamily="18" charset="0"/>
              </a:rPr>
              <a:t>: </a:t>
            </a:r>
          </a:p>
          <a:p>
            <a:pPr marL="742950" lvl="1" indent="-285750">
              <a:spcBef>
                <a:spcPct val="20000"/>
              </a:spcBef>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1 </a:t>
            </a:r>
            <a:r>
              <a:rPr lang="en-US" sz="2400" err="1">
                <a:latin typeface="Times New Roman" panose="02020603050405020304" pitchFamily="18" charset="0"/>
                <a:cs typeface="Times New Roman" panose="02020603050405020304" pitchFamily="18" charset="0"/>
              </a:rPr>
              <a:t>buồng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tư</a:t>
            </a:r>
            <a:r>
              <a:rPr lang="en-US" sz="2400">
                <a:latin typeface="Times New Roman" panose="02020603050405020304" pitchFamily="18" charset="0"/>
                <a:cs typeface="Times New Roman" panose="02020603050405020304" pitchFamily="18" charset="0"/>
              </a:rPr>
              <a:t>̀ TM </a:t>
            </a:r>
            <a:r>
              <a:rPr lang="en-US" sz="2400" err="1">
                <a:latin typeface="Times New Roman" panose="02020603050405020304" pitchFamily="18" charset="0"/>
                <a:cs typeface="Times New Roman" panose="02020603050405020304" pitchFamily="18" charset="0"/>
              </a:rPr>
              <a:t>vê</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tâm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nhi</a:t>
            </a:r>
            <a:r>
              <a:rPr lang="en-US" sz="2400">
                <a:latin typeface="Times New Roman" panose="02020603050405020304" pitchFamily="18" charset="0"/>
                <a:cs typeface="Times New Roman" panose="02020603050405020304" pitchFamily="18" charset="0"/>
              </a:rPr>
              <a:t>̃)</a:t>
            </a:r>
          </a:p>
          <a:p>
            <a:pPr marL="742950" lvl="1" indent="-285750">
              <a:spcBef>
                <a:spcPct val="20000"/>
              </a:spcBef>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1 </a:t>
            </a:r>
            <a:r>
              <a:rPr lang="en-US" sz="2400" err="1">
                <a:latin typeface="Times New Roman" panose="02020603050405020304" pitchFamily="18" charset="0"/>
                <a:cs typeface="Times New Roman" panose="02020603050405020304" pitchFamily="18" charset="0"/>
              </a:rPr>
              <a:t>buồng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đẩy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các</a:t>
            </a:r>
            <a:r>
              <a:rPr lang="en-US" sz="2400">
                <a:latin typeface="Times New Roman" panose="02020603050405020304" pitchFamily="18" charset="0"/>
                <a:cs typeface="Times New Roman" panose="02020603050405020304" pitchFamily="18" charset="0"/>
              </a:rPr>
              <a:t> ĐM (</a:t>
            </a:r>
            <a:r>
              <a:rPr lang="en-US" sz="2400" err="1">
                <a:latin typeface="Times New Roman" panose="02020603050405020304" pitchFamily="18" charset="0"/>
                <a:cs typeface="Times New Roman" panose="02020603050405020304" pitchFamily="18" charset="0"/>
              </a:rPr>
              <a:t>tâm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thất</a:t>
            </a:r>
            <a:r>
              <a:rPr lang="en-US" sz="2400">
                <a:latin typeface="Times New Roman" panose="02020603050405020304" pitchFamily="18" charset="0"/>
                <a:cs typeface="Times New Roman" panose="02020603050405020304" pitchFamily="18" charset="0"/>
              </a:rPr>
              <a:t>)</a:t>
            </a:r>
            <a:endParaRPr lang="en-SG" sz="2400">
              <a:latin typeface="Times New Roman" panose="02020603050405020304" pitchFamily="18" charset="0"/>
              <a:cs typeface="Times New Roman" panose="02020603050405020304" pitchFamily="18" charset="0"/>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blinds(horizontal)">
                                      <p:cBhvr>
                                        <p:cTn id="7" dur="500"/>
                                        <p:tgtEl>
                                          <p:spTgt spid="112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275"/>
                                        </p:tgtEl>
                                        <p:attrNameLst>
                                          <p:attrName>style.visibility</p:attrName>
                                        </p:attrNameLst>
                                      </p:cBhvr>
                                      <p:to>
                                        <p:strVal val="visible"/>
                                      </p:to>
                                    </p:set>
                                    <p:anim calcmode="lin" valueType="num">
                                      <p:cBhvr additive="base">
                                        <p:cTn id="12" dur="500" fill="hold"/>
                                        <p:tgtEl>
                                          <p:spTgt spid="11275"/>
                                        </p:tgtEl>
                                        <p:attrNameLst>
                                          <p:attrName>ppt_x</p:attrName>
                                        </p:attrNameLst>
                                      </p:cBhvr>
                                      <p:tavLst>
                                        <p:tav tm="0">
                                          <p:val>
                                            <p:strVal val="#ppt_x"/>
                                          </p:val>
                                        </p:tav>
                                        <p:tav tm="100000">
                                          <p:val>
                                            <p:strVal val="#ppt_x"/>
                                          </p:val>
                                        </p:tav>
                                      </p:tavLst>
                                    </p:anim>
                                    <p:anim calcmode="lin" valueType="num">
                                      <p:cBhvr additive="base">
                                        <p:cTn id="13" dur="500" fill="hold"/>
                                        <p:tgtEl>
                                          <p:spTgt spid="1127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269"/>
                                        </p:tgtEl>
                                        <p:attrNameLst>
                                          <p:attrName>style.visibility</p:attrName>
                                        </p:attrNameLst>
                                      </p:cBhvr>
                                      <p:to>
                                        <p:strVal val="visible"/>
                                      </p:to>
                                    </p:set>
                                    <p:animEffect transition="in" filter="blinds(horizontal)">
                                      <p:cBhvr>
                                        <p:cTn id="18" dur="500"/>
                                        <p:tgtEl>
                                          <p:spTgt spid="1126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272"/>
                                        </p:tgtEl>
                                        <p:attrNameLst>
                                          <p:attrName>style.visibility</p:attrName>
                                        </p:attrNameLst>
                                      </p:cBhvr>
                                      <p:to>
                                        <p:strVal val="visible"/>
                                      </p:to>
                                    </p:set>
                                    <p:anim calcmode="lin" valueType="num">
                                      <p:cBhvr additive="base">
                                        <p:cTn id="23" dur="500" fill="hold"/>
                                        <p:tgtEl>
                                          <p:spTgt spid="11272"/>
                                        </p:tgtEl>
                                        <p:attrNameLst>
                                          <p:attrName>ppt_x</p:attrName>
                                        </p:attrNameLst>
                                      </p:cBhvr>
                                      <p:tavLst>
                                        <p:tav tm="0">
                                          <p:val>
                                            <p:strVal val="#ppt_x"/>
                                          </p:val>
                                        </p:tav>
                                        <p:tav tm="100000">
                                          <p:val>
                                            <p:strVal val="#ppt_x"/>
                                          </p:val>
                                        </p:tav>
                                      </p:tavLst>
                                    </p:anim>
                                    <p:anim calcmode="lin" valueType="num">
                                      <p:cBhvr additive="base">
                                        <p:cTn id="24" dur="500" fill="hold"/>
                                        <p:tgtEl>
                                          <p:spTgt spid="1127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270"/>
                                        </p:tgtEl>
                                        <p:attrNameLst>
                                          <p:attrName>style.visibility</p:attrName>
                                        </p:attrNameLst>
                                      </p:cBhvr>
                                      <p:to>
                                        <p:strVal val="visible"/>
                                      </p:to>
                                    </p:set>
                                    <p:animEffect transition="in" filter="blinds(horizontal)">
                                      <p:cBhvr>
                                        <p:cTn id="29" dur="500"/>
                                        <p:tgtEl>
                                          <p:spTgt spid="1127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274"/>
                                        </p:tgtEl>
                                        <p:attrNameLst>
                                          <p:attrName>style.visibility</p:attrName>
                                        </p:attrNameLst>
                                      </p:cBhvr>
                                      <p:to>
                                        <p:strVal val="visible"/>
                                      </p:to>
                                    </p:set>
                                    <p:anim calcmode="lin" valueType="num">
                                      <p:cBhvr additive="base">
                                        <p:cTn id="34" dur="500" fill="hold"/>
                                        <p:tgtEl>
                                          <p:spTgt spid="11274"/>
                                        </p:tgtEl>
                                        <p:attrNameLst>
                                          <p:attrName>ppt_x</p:attrName>
                                        </p:attrNameLst>
                                      </p:cBhvr>
                                      <p:tavLst>
                                        <p:tav tm="0">
                                          <p:val>
                                            <p:strVal val="#ppt_x"/>
                                          </p:val>
                                        </p:tav>
                                        <p:tav tm="100000">
                                          <p:val>
                                            <p:strVal val="#ppt_x"/>
                                          </p:val>
                                        </p:tav>
                                      </p:tavLst>
                                    </p:anim>
                                    <p:anim calcmode="lin" valueType="num">
                                      <p:cBhvr additive="base">
                                        <p:cTn id="35" dur="500" fill="hold"/>
                                        <p:tgtEl>
                                          <p:spTgt spid="1127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1268"/>
                                        </p:tgtEl>
                                        <p:attrNameLst>
                                          <p:attrName>style.visibility</p:attrName>
                                        </p:attrNameLst>
                                      </p:cBhvr>
                                      <p:to>
                                        <p:strVal val="visible"/>
                                      </p:to>
                                    </p:set>
                                    <p:animEffect transition="in" filter="blinds(horizontal)">
                                      <p:cBhvr>
                                        <p:cTn id="40" dur="500"/>
                                        <p:tgtEl>
                                          <p:spTgt spid="11268"/>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273"/>
                                        </p:tgtEl>
                                        <p:attrNameLst>
                                          <p:attrName>style.visibility</p:attrName>
                                        </p:attrNameLst>
                                      </p:cBhvr>
                                      <p:to>
                                        <p:strVal val="visible"/>
                                      </p:to>
                                    </p:set>
                                    <p:anim calcmode="lin" valueType="num">
                                      <p:cBhvr additive="base">
                                        <p:cTn id="45" dur="500" fill="hold"/>
                                        <p:tgtEl>
                                          <p:spTgt spid="11273"/>
                                        </p:tgtEl>
                                        <p:attrNameLst>
                                          <p:attrName>ppt_x</p:attrName>
                                        </p:attrNameLst>
                                      </p:cBhvr>
                                      <p:tavLst>
                                        <p:tav tm="0">
                                          <p:val>
                                            <p:strVal val="#ppt_x"/>
                                          </p:val>
                                        </p:tav>
                                        <p:tav tm="100000">
                                          <p:val>
                                            <p:strVal val="#ppt_x"/>
                                          </p:val>
                                        </p:tav>
                                      </p:tavLst>
                                    </p:anim>
                                    <p:anim calcmode="lin" valueType="num">
                                      <p:cBhvr additive="base">
                                        <p:cTn id="46" dur="500" fill="hold"/>
                                        <p:tgtEl>
                                          <p:spTgt spid="1127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Effect transition="in" filter="fade">
                                      <p:cBhvr>
                                        <p:cTn id="51" dur="1000"/>
                                        <p:tgtEl>
                                          <p:spTgt spid="14">
                                            <p:txEl>
                                              <p:pRg st="0" end="0"/>
                                            </p:txEl>
                                          </p:spTgt>
                                        </p:tgtEl>
                                      </p:cBhvr>
                                    </p:animEffect>
                                    <p:anim calcmode="lin" valueType="num">
                                      <p:cBhvr>
                                        <p:cTn id="52"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14">
                                            <p:txEl>
                                              <p:pRg st="0" end="0"/>
                                            </p:txEl>
                                          </p:spTgt>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14">
                                            <p:txEl>
                                              <p:pRg st="1" end="1"/>
                                            </p:txEl>
                                          </p:spTgt>
                                        </p:tgtEl>
                                        <p:attrNameLst>
                                          <p:attrName>style.visibility</p:attrName>
                                        </p:attrNameLst>
                                      </p:cBhvr>
                                      <p:to>
                                        <p:strVal val="visible"/>
                                      </p:to>
                                    </p:set>
                                    <p:animEffect transition="in" filter="fade">
                                      <p:cBhvr>
                                        <p:cTn id="56" dur="1000"/>
                                        <p:tgtEl>
                                          <p:spTgt spid="14">
                                            <p:txEl>
                                              <p:pRg st="1" end="1"/>
                                            </p:txEl>
                                          </p:spTgt>
                                        </p:tgtEl>
                                      </p:cBhvr>
                                    </p:animEffect>
                                    <p:anim calcmode="lin" valueType="num">
                                      <p:cBhvr>
                                        <p:cTn id="5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14">
                                            <p:txEl>
                                              <p:pRg st="2" end="2"/>
                                            </p:txEl>
                                          </p:spTgt>
                                        </p:tgtEl>
                                        <p:attrNameLst>
                                          <p:attrName>style.visibility</p:attrName>
                                        </p:attrNameLst>
                                      </p:cBhvr>
                                      <p:to>
                                        <p:strVal val="visible"/>
                                      </p:to>
                                    </p:set>
                                    <p:animEffect transition="in" filter="fade">
                                      <p:cBhvr>
                                        <p:cTn id="61" dur="1000"/>
                                        <p:tgtEl>
                                          <p:spTgt spid="14">
                                            <p:txEl>
                                              <p:pRg st="2" end="2"/>
                                            </p:txEl>
                                          </p:spTgt>
                                        </p:tgtEl>
                                      </p:cBhvr>
                                    </p:animEffect>
                                    <p:anim calcmode="lin" valueType="num">
                                      <p:cBhvr>
                                        <p:cTn id="62"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63"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69" grpId="0" animBg="1"/>
      <p:bldP spid="11270" grpId="0" animBg="1"/>
      <p:bldP spid="11271" grpId="0" animBg="1"/>
      <p:bldP spid="11272" grpId="0"/>
      <p:bldP spid="11273" grpId="0"/>
      <p:bldP spid="11274" grpId="0"/>
      <p:bldP spid="11275" grpId="0"/>
      <p:bldP spid="1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descr="vale-tim"/>
          <p:cNvPicPr>
            <a:picLocks noGrp="1" noChangeAspect="1" noChangeArrowheads="1"/>
          </p:cNvPicPr>
          <p:nvPr>
            <p:ph idx="1"/>
          </p:nvPr>
        </p:nvPicPr>
        <p:blipFill>
          <a:blip r:embed="rId2"/>
          <a:srcRect/>
          <a:stretch>
            <a:fillRect/>
          </a:stretch>
        </p:blipFill>
        <p:spPr>
          <a:xfrm>
            <a:off x="2362200" y="1219200"/>
            <a:ext cx="5181600" cy="5638800"/>
          </a:xfrm>
          <a:noFill/>
        </p:spPr>
      </p:pic>
      <p:sp>
        <p:nvSpPr>
          <p:cNvPr id="95237" name="Line 5"/>
          <p:cNvSpPr>
            <a:spLocks noChangeShapeType="1"/>
          </p:cNvSpPr>
          <p:nvPr/>
        </p:nvSpPr>
        <p:spPr bwMode="auto">
          <a:xfrm flipH="1">
            <a:off x="2971800" y="2438400"/>
            <a:ext cx="1600200" cy="76200"/>
          </a:xfrm>
          <a:prstGeom prst="line">
            <a:avLst/>
          </a:prstGeom>
          <a:noFill/>
          <a:ln w="38100">
            <a:solidFill>
              <a:srgbClr val="FF0000"/>
            </a:solidFill>
            <a:round/>
            <a:tailEnd type="triangle" w="med" len="med"/>
          </a:ln>
        </p:spPr>
        <p:txBody>
          <a:bodyPr/>
          <a:lstStyle/>
          <a:p>
            <a:endParaRPr lang="en-US"/>
          </a:p>
        </p:txBody>
      </p:sp>
      <p:sp>
        <p:nvSpPr>
          <p:cNvPr id="95238" name="Line 6"/>
          <p:cNvSpPr>
            <a:spLocks noChangeShapeType="1"/>
          </p:cNvSpPr>
          <p:nvPr/>
        </p:nvSpPr>
        <p:spPr bwMode="auto">
          <a:xfrm flipV="1">
            <a:off x="4876800" y="2286000"/>
            <a:ext cx="1143000" cy="990600"/>
          </a:xfrm>
          <a:prstGeom prst="line">
            <a:avLst/>
          </a:prstGeom>
          <a:noFill/>
          <a:ln w="38100">
            <a:solidFill>
              <a:srgbClr val="FF0000"/>
            </a:solidFill>
            <a:round/>
            <a:tailEnd type="triangle" w="med" len="med"/>
          </a:ln>
        </p:spPr>
        <p:txBody>
          <a:bodyPr/>
          <a:lstStyle/>
          <a:p>
            <a:endParaRPr lang="en-US"/>
          </a:p>
        </p:txBody>
      </p:sp>
      <p:sp>
        <p:nvSpPr>
          <p:cNvPr id="95239" name="Line 7"/>
          <p:cNvSpPr>
            <a:spLocks noChangeShapeType="1"/>
          </p:cNvSpPr>
          <p:nvPr/>
        </p:nvSpPr>
        <p:spPr bwMode="auto">
          <a:xfrm flipV="1">
            <a:off x="5943600" y="3505200"/>
            <a:ext cx="1143000" cy="990600"/>
          </a:xfrm>
          <a:prstGeom prst="line">
            <a:avLst/>
          </a:prstGeom>
          <a:noFill/>
          <a:ln w="38100">
            <a:solidFill>
              <a:srgbClr val="FF0000"/>
            </a:solidFill>
            <a:round/>
            <a:tailEnd type="triangle" w="med" len="med"/>
          </a:ln>
        </p:spPr>
        <p:txBody>
          <a:bodyPr/>
          <a:lstStyle/>
          <a:p>
            <a:endParaRPr lang="en-US"/>
          </a:p>
        </p:txBody>
      </p:sp>
      <p:sp>
        <p:nvSpPr>
          <p:cNvPr id="95240" name="Line 8"/>
          <p:cNvSpPr>
            <a:spLocks noChangeShapeType="1"/>
          </p:cNvSpPr>
          <p:nvPr/>
        </p:nvSpPr>
        <p:spPr bwMode="auto">
          <a:xfrm flipH="1" flipV="1">
            <a:off x="2286000" y="4724400"/>
            <a:ext cx="1981200" cy="76200"/>
          </a:xfrm>
          <a:prstGeom prst="line">
            <a:avLst/>
          </a:prstGeom>
          <a:noFill/>
          <a:ln w="38100">
            <a:solidFill>
              <a:srgbClr val="FF0000"/>
            </a:solidFill>
            <a:round/>
            <a:tailEnd type="triangle" w="med" len="med"/>
          </a:ln>
        </p:spPr>
        <p:txBody>
          <a:bodyPr/>
          <a:lstStyle/>
          <a:p>
            <a:endParaRPr lang="en-US"/>
          </a:p>
        </p:txBody>
      </p:sp>
      <p:sp>
        <p:nvSpPr>
          <p:cNvPr id="95241" name="Text Box 9"/>
          <p:cNvSpPr txBox="1">
            <a:spLocks noChangeArrowheads="1"/>
          </p:cNvSpPr>
          <p:nvPr/>
        </p:nvSpPr>
        <p:spPr bwMode="auto">
          <a:xfrm>
            <a:off x="1143000" y="2362200"/>
            <a:ext cx="1885950"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ĐM PHỔI</a:t>
            </a:r>
          </a:p>
        </p:txBody>
      </p:sp>
      <p:sp>
        <p:nvSpPr>
          <p:cNvPr id="95242" name="Text Box 10"/>
          <p:cNvSpPr txBox="1">
            <a:spLocks noChangeArrowheads="1"/>
          </p:cNvSpPr>
          <p:nvPr/>
        </p:nvSpPr>
        <p:spPr bwMode="auto">
          <a:xfrm>
            <a:off x="831850" y="4510088"/>
            <a:ext cx="1352550" cy="366712"/>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3 LÁ</a:t>
            </a:r>
          </a:p>
        </p:txBody>
      </p:sp>
      <p:sp>
        <p:nvSpPr>
          <p:cNvPr id="95243" name="Text Box 11"/>
          <p:cNvSpPr txBox="1">
            <a:spLocks noChangeArrowheads="1"/>
          </p:cNvSpPr>
          <p:nvPr/>
        </p:nvSpPr>
        <p:spPr bwMode="auto">
          <a:xfrm>
            <a:off x="6096000" y="1981200"/>
            <a:ext cx="1809750"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ĐM CHỦ</a:t>
            </a:r>
          </a:p>
        </p:txBody>
      </p:sp>
      <p:sp>
        <p:nvSpPr>
          <p:cNvPr id="95244" name="Text Box 12"/>
          <p:cNvSpPr txBox="1">
            <a:spLocks noChangeArrowheads="1"/>
          </p:cNvSpPr>
          <p:nvPr/>
        </p:nvSpPr>
        <p:spPr bwMode="auto">
          <a:xfrm>
            <a:off x="7181850" y="3290888"/>
            <a:ext cx="1352550" cy="366712"/>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VALE 2 LÁ</a:t>
            </a:r>
          </a:p>
        </p:txBody>
      </p:sp>
      <p:sp>
        <p:nvSpPr>
          <p:cNvPr id="14" name="Rectangle 9"/>
          <p:cNvSpPr>
            <a:spLocks noChangeArrowheads="1"/>
          </p:cNvSpPr>
          <p:nvPr/>
        </p:nvSpPr>
        <p:spPr bwMode="auto">
          <a:xfrm>
            <a:off x="152400" y="990600"/>
            <a:ext cx="2438400" cy="533400"/>
          </a:xfrm>
          <a:prstGeom prst="rect">
            <a:avLst/>
          </a:prstGeom>
          <a:noFill/>
          <a:ln w="9525">
            <a:noFill/>
            <a:miter lim="800000"/>
          </a:ln>
        </p:spPr>
        <p:txBody>
          <a:bodyPr wrap="none" anchor="ctr"/>
          <a:lstStyle/>
          <a:p>
            <a:r>
              <a:rPr lang="en-US" sz="2000" b="1">
                <a:solidFill>
                  <a:srgbClr val="FF0000"/>
                </a:solidFill>
                <a:latin typeface="Times New Roman" panose="02020603050405020304" pitchFamily="18" charset="0"/>
                <a:cs typeface="Times New Roman" panose="02020603050405020304" pitchFamily="18" charset="0"/>
              </a:rPr>
              <a:t>VAN TIM</a:t>
            </a:r>
          </a:p>
        </p:txBody>
      </p:sp>
      <p:sp>
        <p:nvSpPr>
          <p:cNvPr id="54284" name="Title 2"/>
          <p:cNvSpPr>
            <a:spLocks noGrp="1"/>
          </p:cNvSpPr>
          <p:nvPr>
            <p:ph type="title"/>
          </p:nvPr>
        </p:nvSpPr>
        <p:spPr>
          <a:xfrm>
            <a:off x="76200" y="3810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HÌNH THỂ TRONG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5240"/>
                                        </p:tgtEl>
                                        <p:attrNameLst>
                                          <p:attrName>style.visibility</p:attrName>
                                        </p:attrNameLst>
                                      </p:cBhvr>
                                      <p:to>
                                        <p:strVal val="visible"/>
                                      </p:to>
                                    </p:set>
                                    <p:animEffect transition="in" filter="blinds(horizontal)">
                                      <p:cBhvr>
                                        <p:cTn id="7" dur="500"/>
                                        <p:tgtEl>
                                          <p:spTgt spid="952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5242"/>
                                        </p:tgtEl>
                                        <p:attrNameLst>
                                          <p:attrName>style.visibility</p:attrName>
                                        </p:attrNameLst>
                                      </p:cBhvr>
                                      <p:to>
                                        <p:strVal val="visible"/>
                                      </p:to>
                                    </p:set>
                                    <p:animEffect transition="in" filter="wipe(down)">
                                      <p:cBhvr>
                                        <p:cTn id="12" dur="500"/>
                                        <p:tgtEl>
                                          <p:spTgt spid="952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5239"/>
                                        </p:tgtEl>
                                        <p:attrNameLst>
                                          <p:attrName>style.visibility</p:attrName>
                                        </p:attrNameLst>
                                      </p:cBhvr>
                                      <p:to>
                                        <p:strVal val="visible"/>
                                      </p:to>
                                    </p:set>
                                    <p:animEffect transition="in" filter="blinds(horizontal)">
                                      <p:cBhvr>
                                        <p:cTn id="17" dur="500"/>
                                        <p:tgtEl>
                                          <p:spTgt spid="952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5244"/>
                                        </p:tgtEl>
                                        <p:attrNameLst>
                                          <p:attrName>style.visibility</p:attrName>
                                        </p:attrNameLst>
                                      </p:cBhvr>
                                      <p:to>
                                        <p:strVal val="visible"/>
                                      </p:to>
                                    </p:set>
                                    <p:animEffect transition="in" filter="wipe(down)">
                                      <p:cBhvr>
                                        <p:cTn id="22" dur="500"/>
                                        <p:tgtEl>
                                          <p:spTgt spid="952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5238"/>
                                        </p:tgtEl>
                                        <p:attrNameLst>
                                          <p:attrName>style.visibility</p:attrName>
                                        </p:attrNameLst>
                                      </p:cBhvr>
                                      <p:to>
                                        <p:strVal val="visible"/>
                                      </p:to>
                                    </p:set>
                                    <p:animEffect transition="in" filter="blinds(horizontal)">
                                      <p:cBhvr>
                                        <p:cTn id="27" dur="500"/>
                                        <p:tgtEl>
                                          <p:spTgt spid="952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5243"/>
                                        </p:tgtEl>
                                        <p:attrNameLst>
                                          <p:attrName>style.visibility</p:attrName>
                                        </p:attrNameLst>
                                      </p:cBhvr>
                                      <p:to>
                                        <p:strVal val="visible"/>
                                      </p:to>
                                    </p:set>
                                    <p:animEffect transition="in" filter="wipe(down)">
                                      <p:cBhvr>
                                        <p:cTn id="32" dur="500"/>
                                        <p:tgtEl>
                                          <p:spTgt spid="952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5237"/>
                                        </p:tgtEl>
                                        <p:attrNameLst>
                                          <p:attrName>style.visibility</p:attrName>
                                        </p:attrNameLst>
                                      </p:cBhvr>
                                      <p:to>
                                        <p:strVal val="visible"/>
                                      </p:to>
                                    </p:set>
                                    <p:animEffect transition="in" filter="blinds(horizontal)">
                                      <p:cBhvr>
                                        <p:cTn id="37" dur="500"/>
                                        <p:tgtEl>
                                          <p:spTgt spid="952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5241"/>
                                        </p:tgtEl>
                                        <p:attrNameLst>
                                          <p:attrName>style.visibility</p:attrName>
                                        </p:attrNameLst>
                                      </p:cBhvr>
                                      <p:to>
                                        <p:strVal val="visible"/>
                                      </p:to>
                                    </p:set>
                                    <p:animEffect transition="in" filter="wipe(down)">
                                      <p:cBhvr>
                                        <p:cTn id="42" dur="500"/>
                                        <p:tgtEl>
                                          <p:spTgt spid="9524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strips(downRigh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7" grpId="0" animBg="1"/>
      <p:bldP spid="95238" grpId="0" animBg="1"/>
      <p:bldP spid="95239" grpId="0" animBg="1"/>
      <p:bldP spid="95240" grpId="0" animBg="1"/>
      <p:bldP spid="95241" grpId="0"/>
      <p:bldP spid="95242" grpId="0"/>
      <p:bldP spid="95243" grpId="0"/>
      <p:bldP spid="95244"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pPr>
              <a:defRPr/>
            </a:pPr>
            <a:fld id="{721E0E11-4AB9-47A7-9E3C-8FF7BF34BB1B}" type="slidenum">
              <a:rPr lang="en-US"/>
              <a:t>15</a:t>
            </a:fld>
            <a:endParaRPr lang="en-US"/>
          </a:p>
        </p:txBody>
      </p:sp>
      <p:pic>
        <p:nvPicPr>
          <p:cNvPr id="17411" name="Picture 4" descr="18-02abc_HrtLocThrx_1"/>
          <p:cNvPicPr>
            <a:picLocks noChangeAspect="1" noChangeArrowheads="1"/>
          </p:cNvPicPr>
          <p:nvPr/>
        </p:nvPicPr>
        <p:blipFill>
          <a:blip r:embed="rId2"/>
          <a:srcRect t="9412" b="20000"/>
          <a:stretch>
            <a:fillRect/>
          </a:stretch>
        </p:blipFill>
        <p:spPr bwMode="auto">
          <a:xfrm>
            <a:off x="1828800" y="713529"/>
            <a:ext cx="6553200" cy="3574690"/>
          </a:xfrm>
          <a:prstGeom prst="rect">
            <a:avLst/>
          </a:prstGeom>
          <a:noFill/>
          <a:ln w="9525">
            <a:noFill/>
            <a:miter lim="800000"/>
            <a:headEnd/>
            <a:tailEnd/>
          </a:ln>
        </p:spPr>
      </p:pic>
      <p:sp>
        <p:nvSpPr>
          <p:cNvPr id="10" name="Rectangle 2"/>
          <p:cNvSpPr txBox="1">
            <a:spLocks noChangeArrowheads="1"/>
          </p:cNvSpPr>
          <p:nvPr/>
        </p:nvSpPr>
        <p:spPr>
          <a:xfrm>
            <a:off x="457200" y="0"/>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a:lstStyle>
          <a:p>
            <a:pPr>
              <a:defRPr/>
            </a:pPr>
            <a:r>
              <a:rPr lang="en-US" sz="28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 TRÍ CỦA TIM</a:t>
            </a:r>
          </a:p>
        </p:txBody>
      </p:sp>
      <p:sp>
        <p:nvSpPr>
          <p:cNvPr id="5" name="Rectangle 3"/>
          <p:cNvSpPr txBox="1">
            <a:spLocks noChangeArrowheads="1"/>
          </p:cNvSpPr>
          <p:nvPr/>
        </p:nvSpPr>
        <p:spPr bwMode="auto">
          <a:xfrm>
            <a:off x="0" y="5181600"/>
            <a:ext cx="9144000" cy="944563"/>
          </a:xfrm>
          <a:prstGeom prst="rect">
            <a:avLst/>
          </a:prstGeom>
          <a:noFill/>
          <a:ln w="9525">
            <a:noFill/>
            <a:miter lim="800000"/>
          </a:ln>
        </p:spPr>
        <p:txBody>
          <a:bodyPr/>
          <a:lstStyle/>
          <a:p>
            <a:pPr marL="342900" indent="-342900">
              <a:spcBef>
                <a:spcPct val="20000"/>
              </a:spcBef>
              <a:buFont typeface="Arial" panose="020B0604020202020204" pitchFamily="34" charset="0"/>
              <a:buChar char="•"/>
            </a:pPr>
            <a:r>
              <a:rPr lang="vi-VN">
                <a:latin typeface="Times New Roman" panose="02020603050405020304" pitchFamily="18" charset="0"/>
                <a:cs typeface="Times New Roman" panose="02020603050405020304" pitchFamily="18" charset="0"/>
              </a:rPr>
              <a:t>Tim nằm trong trung thất giữa, lệch sang bên trái lồng ngực, đè lên cơ hoành, ở giữa hai phổi,trước thực quản và các thành phần khác của trung thất sau</a:t>
            </a:r>
            <a:endParaRPr lang="en-SG">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ormal_posteroanterior_(PA)_chest_radiograph_(X-ray)"/>
          <p:cNvPicPr>
            <a:picLocks noChangeAspect="1"/>
          </p:cNvPicPr>
          <p:nvPr/>
        </p:nvPicPr>
        <p:blipFill>
          <a:blip r:embed="rId3"/>
          <a:stretch>
            <a:fillRect/>
          </a:stretch>
        </p:blipFill>
        <p:spPr>
          <a:xfrm>
            <a:off x="58420" y="387350"/>
            <a:ext cx="4650105" cy="5659755"/>
          </a:xfrm>
          <a:prstGeom prst="rect">
            <a:avLst/>
          </a:prstGeom>
        </p:spPr>
      </p:pic>
      <p:graphicFrame>
        <p:nvGraphicFramePr>
          <p:cNvPr id="3" name="Object 2"/>
          <p:cNvGraphicFramePr/>
          <p:nvPr/>
        </p:nvGraphicFramePr>
        <p:xfrm>
          <a:off x="4833620" y="387350"/>
          <a:ext cx="4130040" cy="5659755"/>
        </p:xfrm>
        <a:graphic>
          <a:graphicData uri="http://schemas.openxmlformats.org/presentationml/2006/ole">
            <mc:AlternateContent xmlns:mc="http://schemas.openxmlformats.org/markup-compatibility/2006">
              <mc:Choice xmlns:v="urn:schemas-microsoft-com:vml" Requires="v">
                <p:oleObj spid="_x0000_s2052" r:id="rId4" imgW="2774950" imgH="3333750" progId="Paint.Picture">
                  <p:embed/>
                </p:oleObj>
              </mc:Choice>
              <mc:Fallback>
                <p:oleObj r:id="rId4" imgW="2774950" imgH="3333750" progId="Paint.Picture">
                  <p:embed/>
                  <p:pic>
                    <p:nvPicPr>
                      <p:cNvPr id="0" name="Picture 3"/>
                      <p:cNvPicPr/>
                      <p:nvPr/>
                    </p:nvPicPr>
                    <p:blipFill>
                      <a:blip r:embed="rId5"/>
                      <a:stretch>
                        <a:fillRect/>
                      </a:stretch>
                    </p:blipFill>
                    <p:spPr>
                      <a:xfrm>
                        <a:off x="4833620" y="387350"/>
                        <a:ext cx="4130040" cy="5659755"/>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56535"/>
            <a:ext cx="8229600" cy="639763"/>
          </a:xfrm>
        </p:spPr>
        <p:txBody>
          <a:bodyPr/>
          <a:lstStyle/>
          <a:p>
            <a:pPr>
              <a:defRPr/>
            </a:pPr>
            <a:r>
              <a:rPr lang="en-US"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CẤU TẠO TIM</a:t>
            </a:r>
            <a:endParaRPr lang="en-SG"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274638"/>
            <a:ext cx="8229600" cy="639762"/>
          </a:xfrm>
        </p:spPr>
        <p:txBody>
          <a:bodyPr/>
          <a:lstStyle/>
          <a:p>
            <a:pPr>
              <a:defRPr/>
            </a:pPr>
            <a:r>
              <a:rPr lang="en-US" sz="24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CẤU TẠO TIM</a:t>
            </a:r>
            <a:endParaRPr lang="en-SG" sz="2400"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8371" name="Content Placeholder 2"/>
          <p:cNvSpPr>
            <a:spLocks noGrp="1"/>
          </p:cNvSpPr>
          <p:nvPr>
            <p:ph idx="1"/>
          </p:nvPr>
        </p:nvSpPr>
        <p:spPr>
          <a:xfrm>
            <a:off x="76200" y="1600200"/>
            <a:ext cx="8229600" cy="4525963"/>
          </a:xfrm>
        </p:spPr>
        <p:txBody>
          <a:bodyPr/>
          <a:lstStyle/>
          <a:p>
            <a:pPr marL="0" indent="0">
              <a:buFont typeface="Arial" panose="020B0604020202020204" pitchFamily="34" charset="0"/>
              <a:buNone/>
            </a:pPr>
            <a:r>
              <a:rPr lang="en-US" b="1">
                <a:latin typeface="Times New Roman" panose="02020603050405020304" pitchFamily="18" charset="0"/>
                <a:cs typeface="Times New Roman" panose="02020603050405020304" pitchFamily="18" charset="0"/>
              </a:rPr>
              <a:t>3 LỚP</a:t>
            </a: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Màng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ngoài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tim</a:t>
            </a: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Cơ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tim</a:t>
            </a: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Màng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trong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tim</a:t>
            </a:r>
            <a:endParaRPr lang="en-SG">
              <a:latin typeface="Times New Roman" panose="02020603050405020304" pitchFamily="18" charset="0"/>
              <a:cs typeface="Times New Roman" panose="02020603050405020304" pitchFamily="18" charset="0"/>
            </a:endParaRPr>
          </a:p>
        </p:txBody>
      </p:sp>
      <p:pic>
        <p:nvPicPr>
          <p:cNvPr id="58372"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4292584" y="1828800"/>
            <a:ext cx="4483116" cy="433705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7E12AC9B-6C81-4C6C-9C50-7EF8F1C05747}" type="slidenum">
              <a:rPr lang="en-US" smtClean="0">
                <a:latin typeface="Times New Roman" panose="02020603050405020304" pitchFamily="18" charset="0"/>
                <a:cs typeface="Times New Roman" panose="02020603050405020304" pitchFamily="18" charset="0"/>
              </a:rPr>
              <a:t>18</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57200" y="0"/>
            <a:ext cx="8229600" cy="1143000"/>
          </a:xfrm>
        </p:spPr>
        <p:txBody>
          <a:bodyPr/>
          <a:lstStyle/>
          <a:p>
            <a:r>
              <a:rPr lang="en-US" sz="4000" b="1">
                <a:solidFill>
                  <a:srgbClr val="FF0000"/>
                </a:solidFill>
                <a:latin typeface="Times New Roman" panose="02020603050405020304" pitchFamily="18" charset="0"/>
                <a:cs typeface="Times New Roman" panose="02020603050405020304" pitchFamily="18" charset="0"/>
              </a:rPr>
              <a:t>MÀNG NGOÀI TIM </a:t>
            </a:r>
            <a:br>
              <a:rPr lang="en-US" sz="4000" b="1">
                <a:solidFill>
                  <a:srgbClr val="FF0000"/>
                </a:solidFill>
                <a:latin typeface="Times New Roman" panose="02020603050405020304" pitchFamily="18" charset="0"/>
                <a:cs typeface="Times New Roman" panose="02020603050405020304" pitchFamily="18" charset="0"/>
              </a:rPr>
            </a:br>
            <a:r>
              <a:rPr lang="en-US" sz="2500">
                <a:latin typeface="Times New Roman" panose="02020603050405020304" pitchFamily="18" charset="0"/>
                <a:cs typeface="Times New Roman" panose="02020603050405020304" pitchFamily="18" charset="0"/>
              </a:rPr>
              <a:t>(NGOẠI TÂM MẠC)</a:t>
            </a:r>
            <a:endParaRPr lang="en-SG" sz="25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Font typeface="Arial" panose="020B0604020202020204" pitchFamily="34" charset="0"/>
              <a:buNone/>
              <a:defRPr/>
            </a:pPr>
            <a:endParaRPr lang="en-US">
              <a:latin typeface="Times New Roman" panose="02020603050405020304" pitchFamily="18" charset="0"/>
              <a:cs typeface="Times New Roman" panose="02020603050405020304" pitchFamily="18" charset="0"/>
            </a:endParaRPr>
          </a:p>
          <a:p>
            <a:pPr>
              <a:defRPr/>
            </a:pPr>
            <a:r>
              <a:rPr lang="en-US" err="1">
                <a:latin typeface="Times New Roman" panose="02020603050405020304" pitchFamily="18" charset="0"/>
                <a:cs typeface="Times New Roman" panose="02020603050405020304" pitchFamily="18" charset="0"/>
              </a:rPr>
              <a:t>Lá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thành</a:t>
            </a:r>
            <a:endParaRPr lang="en-US">
              <a:latin typeface="Times New Roman" panose="02020603050405020304" pitchFamily="18" charset="0"/>
              <a:cs typeface="Times New Roman" panose="02020603050405020304" pitchFamily="18" charset="0"/>
            </a:endParaRPr>
          </a:p>
          <a:p>
            <a:pPr>
              <a:defRPr/>
            </a:pPr>
            <a:r>
              <a:rPr lang="en-US" err="1">
                <a:latin typeface="Times New Roman" panose="02020603050405020304" pitchFamily="18" charset="0"/>
                <a:cs typeface="Times New Roman" panose="02020603050405020304" pitchFamily="18" charset="0"/>
              </a:rPr>
              <a:t>Lá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tạng</a:t>
            </a:r>
            <a:endParaRPr lang="en-US">
              <a:latin typeface="Times New Roman" panose="02020603050405020304" pitchFamily="18" charset="0"/>
              <a:cs typeface="Times New Roman" panose="02020603050405020304" pitchFamily="18" charset="0"/>
            </a:endParaRPr>
          </a:p>
          <a:p>
            <a:pPr>
              <a:defRPr/>
            </a:pPr>
            <a:r>
              <a:rPr lang="en-US" err="1">
                <a:latin typeface="Times New Roman" panose="02020603050405020304" pitchFamily="18" charset="0"/>
                <a:cs typeface="Times New Roman" panose="02020603050405020304" pitchFamily="18" charset="0"/>
              </a:rPr>
              <a:t>Khoang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ảo</a:t>
            </a:r>
            <a:endParaRPr lang="en-US">
              <a:latin typeface="Times New Roman" panose="02020603050405020304" pitchFamily="18" charset="0"/>
              <a:cs typeface="Times New Roman" panose="02020603050405020304" pitchFamily="18" charset="0"/>
            </a:endParaRPr>
          </a:p>
        </p:txBody>
      </p:sp>
      <p:pic>
        <p:nvPicPr>
          <p:cNvPr id="59396"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3708400" y="1263650"/>
            <a:ext cx="5067300" cy="4902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4A4CB748-DB56-484C-B7BA-D4C0BCD874FF}" type="slidenum">
              <a:rPr lang="en-US" smtClean="0">
                <a:latin typeface="Times New Roman" panose="02020603050405020304" pitchFamily="18" charset="0"/>
                <a:cs typeface="Times New Roman" panose="02020603050405020304" pitchFamily="18" charset="0"/>
              </a:rPr>
              <a:t>19</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z="4800">
                <a:latin typeface="Times New Roman" panose="02020603050405020304" pitchFamily="18" charset="0"/>
                <a:cs typeface="Times New Roman" panose="02020603050405020304" pitchFamily="18" charset="0"/>
              </a:rPr>
              <a:t>MỤC TIÊU</a:t>
            </a:r>
          </a:p>
        </p:txBody>
      </p:sp>
      <p:sp>
        <p:nvSpPr>
          <p:cNvPr id="3" name="Content Placeholder 2"/>
          <p:cNvSpPr>
            <a:spLocks noGrp="1"/>
          </p:cNvSpPr>
          <p:nvPr>
            <p:ph idx="1"/>
          </p:nvPr>
        </p:nvSpPr>
        <p:spPr>
          <a:xfrm>
            <a:off x="457200" y="1676400"/>
            <a:ext cx="8458200" cy="4813300"/>
          </a:xfrm>
        </p:spPr>
        <p:txBody>
          <a:bodyPr/>
          <a:lstStyle/>
          <a:p>
            <a:pPr marL="0" indent="0">
              <a:buFont typeface="Wingdings" panose="05000000000000000000" pitchFamily="2" charset="2"/>
              <a:buNone/>
              <a:defRPr/>
            </a:pPr>
            <a:r>
              <a:rPr lang="en-US">
                <a:latin typeface="Times New Roman" panose="02020603050405020304" pitchFamily="18" charset="0"/>
                <a:cs typeface="Times New Roman" panose="02020603050405020304" pitchFamily="18" charset="0"/>
              </a:rPr>
              <a:t>- Phân loại hệ thống tuần hoàn.</a:t>
            </a:r>
          </a:p>
          <a:p>
            <a:pPr marL="0" indent="0">
              <a:buFont typeface="Wingdings" panose="05000000000000000000" pitchFamily="2" charset="2"/>
              <a:buNone/>
              <a:defRPr/>
            </a:pPr>
            <a:r>
              <a:rPr lang="en-US">
                <a:latin typeface="Times New Roman" panose="02020603050405020304" pitchFamily="18" charset="0"/>
                <a:cs typeface="Times New Roman" panose="02020603050405020304" pitchFamily="18" charset="0"/>
              </a:rPr>
              <a:t>- Hiểu được sơ đồ đường đi hệ tuần hoàn máu trong cơ thể.</a:t>
            </a:r>
          </a:p>
          <a:p>
            <a:pPr marL="0" indent="0">
              <a:buFontTx/>
              <a:buNone/>
              <a:defRPr/>
            </a:pPr>
            <a:r>
              <a:rPr lang="en-US" err="1">
                <a:latin typeface="Times New Roman" panose="02020603050405020304" pitchFamily="18" charset="0"/>
                <a:cs typeface="Times New Roman" panose="02020603050405020304" pitchFamily="18" charset="0"/>
              </a:rPr>
              <a:t>- Giải phẫu hình thái tim, mạch máu</a:t>
            </a:r>
            <a:r>
              <a:rPr lang="en-US">
                <a:latin typeface="Times New Roman" panose="02020603050405020304" pitchFamily="18" charset="0"/>
                <a:cs typeface="Times New Roman" panose="02020603050405020304" pitchFamily="18" charset="0"/>
              </a:rPr>
              <a:t> và 4 đặc tính sinh lý của </a:t>
            </a:r>
            <a:r>
              <a:rPr lang="en-US" err="1">
                <a:latin typeface="Times New Roman" panose="02020603050405020304" pitchFamily="18" charset="0"/>
                <a:cs typeface="Times New Roman" panose="02020603050405020304" pitchFamily="18" charset="0"/>
              </a:rPr>
              <a:t>tim.</a:t>
            </a:r>
          </a:p>
          <a:p>
            <a:pPr marL="0" indent="0">
              <a:buFontTx/>
              <a:buNone/>
              <a:defRPr/>
            </a:pPr>
            <a:r>
              <a:rPr lang="en-US" err="1">
                <a:latin typeface="Times New Roman" panose="02020603050405020304" pitchFamily="18" charset="0"/>
                <a:cs typeface="Times New Roman" panose="02020603050405020304" pitchFamily="18" charset="0"/>
              </a:rPr>
              <a:t>- Cơ chế hình thành nên huyết áp động mạch.</a:t>
            </a:r>
            <a:endParaRPr lang="en-US">
              <a:latin typeface="Times New Roman" panose="02020603050405020304" pitchFamily="18" charset="0"/>
              <a:cs typeface="Times New Roman" panose="02020603050405020304" pitchFamily="18" charset="0"/>
            </a:endParaRPr>
          </a:p>
          <a:p>
            <a:pPr marL="0" indent="0">
              <a:buFontTx/>
              <a:buNone/>
              <a:defRPr/>
            </a:pP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defRPr/>
            </a:pPr>
            <a:endParaRPr lang="en-US">
              <a:latin typeface="Times New Roman" panose="02020603050405020304" pitchFamily="18" charset="0"/>
              <a:cs typeface="Times New Roman" panose="02020603050405020304" pitchFamily="18" charset="0"/>
            </a:endParaRPr>
          </a:p>
          <a:p>
            <a:pPr>
              <a:buFont typeface="Wingdings" panose="05000000000000000000" pitchFamily="2" charset="2"/>
              <a:buNone/>
              <a:defRPr/>
            </a:pP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Content Placeholder 3" descr="546px-Tamponade"/>
          <p:cNvPicPr>
            <a:picLocks noGrp="1" noChangeAspect="1"/>
          </p:cNvPicPr>
          <p:nvPr>
            <p:ph idx="1"/>
          </p:nvPr>
        </p:nvPicPr>
        <p:blipFill>
          <a:blip r:embed="rId2"/>
          <a:stretch>
            <a:fillRect/>
          </a:stretch>
        </p:blipFill>
        <p:spPr>
          <a:xfrm>
            <a:off x="2005330" y="233680"/>
            <a:ext cx="5824220" cy="63900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274638"/>
            <a:ext cx="8229600" cy="868362"/>
          </a:xfrm>
        </p:spPr>
        <p:txBody>
          <a:bodyPr/>
          <a:lstStyle/>
          <a:p>
            <a:pPr>
              <a:defRPr/>
            </a:pPr>
            <a:r>
              <a:rPr lang="en-US"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CƠ TIM</a:t>
            </a:r>
            <a:endParaRPr lang="en-SG" b="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1443" name="Content Placeholder 2"/>
          <p:cNvSpPr>
            <a:spLocks noGrp="1"/>
          </p:cNvSpPr>
          <p:nvPr>
            <p:ph idx="1"/>
          </p:nvPr>
        </p:nvSpPr>
        <p:spPr>
          <a:xfrm>
            <a:off x="141605" y="1143000"/>
            <a:ext cx="8229600" cy="1828800"/>
          </a:xfrm>
        </p:spPr>
        <p:txBody>
          <a:bodyPr/>
          <a:lstStyle/>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Sợi</a:t>
            </a:r>
            <a:r>
              <a:rPr lang="en-US">
                <a:latin typeface="Times New Roman" panose="02020603050405020304" pitchFamily="18" charset="0"/>
                <a:cs typeface="Times New Roman" panose="02020603050405020304" pitchFamily="18" charset="0"/>
              </a:rPr>
              <a:t> co </a:t>
            </a:r>
            <a:r>
              <a:rPr lang="en-US" err="1">
                <a:latin typeface="Times New Roman" panose="02020603050405020304" pitchFamily="18" charset="0"/>
                <a:cs typeface="Times New Roman" panose="02020603050405020304" pitchFamily="18" charset="0"/>
              </a:rPr>
              <a:t>bóp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dày</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nhất</a:t>
            </a:r>
            <a:r>
              <a:rPr lang="en-US">
                <a:latin typeface="Times New Roman" panose="02020603050405020304" pitchFamily="18" charset="0"/>
                <a:cs typeface="Times New Roman" panose="02020603050405020304" pitchFamily="18" charset="0"/>
              </a:rPr>
              <a:t> ở </a:t>
            </a:r>
            <a:r>
              <a:rPr lang="en-US" err="1">
                <a:latin typeface="Times New Roman" panose="02020603050405020304" pitchFamily="18" charset="0"/>
                <a:cs typeface="Times New Roman" panose="02020603050405020304" pitchFamily="18" charset="0"/>
              </a:rPr>
              <a:t>thất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trái</a:t>
            </a: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Sợi kém đàn hồi</a:t>
            </a:r>
            <a:endParaRPr lang="en-US">
              <a:latin typeface="Times New Roman" panose="02020603050405020304" pitchFamily="18" charset="0"/>
              <a:cs typeface="Times New Roman" panose="02020603050405020304" pitchFamily="18" charset="0"/>
            </a:endParaRPr>
          </a:p>
          <a:p>
            <a:pPr marL="0" indent="0">
              <a:buFont typeface="Wingdings" panose="05000000000000000000" pitchFamily="2" charset="2"/>
              <a:buChar char="Ø"/>
            </a:pPr>
            <a:r>
              <a:rPr lang="en-US" err="1">
                <a:latin typeface="Times New Roman" panose="02020603050405020304" pitchFamily="18" charset="0"/>
                <a:cs typeface="Times New Roman" panose="02020603050405020304" pitchFamily="18" charset="0"/>
              </a:rPr>
              <a:t>Sợi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mang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chất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kinh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thực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vật</a:t>
            </a:r>
            <a:endParaRPr lang="en-SG">
              <a:latin typeface="Times New Roman" panose="02020603050405020304" pitchFamily="18" charset="0"/>
              <a:cs typeface="Times New Roman" panose="02020603050405020304" pitchFamily="18" charset="0"/>
            </a:endParaRPr>
          </a:p>
        </p:txBody>
      </p:sp>
      <p:pic>
        <p:nvPicPr>
          <p:cNvPr id="61444" name="Picture 2" descr="C:\Users\NK\Desktop\GP HE TUAN HOAN\TU LIEU\fig5.gif"/>
          <p:cNvPicPr>
            <a:picLocks noChangeAspect="1" noChangeArrowheads="1"/>
          </p:cNvPicPr>
          <p:nvPr/>
        </p:nvPicPr>
        <p:blipFill>
          <a:blip r:embed="rId2"/>
          <a:srcRect/>
          <a:stretch>
            <a:fillRect/>
          </a:stretch>
        </p:blipFill>
        <p:spPr bwMode="auto">
          <a:xfrm>
            <a:off x="2971800" y="2781300"/>
            <a:ext cx="6048375" cy="3984625"/>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CE1E1728-F0D2-40E3-97FB-45642A91C4B5}" type="slidenum">
              <a:rPr lang="en-US" smtClean="0">
                <a:latin typeface="Times New Roman" panose="02020603050405020304" pitchFamily="18" charset="0"/>
                <a:cs typeface="Times New Roman" panose="02020603050405020304" pitchFamily="18" charset="0"/>
              </a:rPr>
              <a:t>21</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457200" y="274638"/>
            <a:ext cx="8229600" cy="792162"/>
          </a:xfrm>
        </p:spPr>
        <p:txBody>
          <a:bodyPr/>
          <a:lstStyle/>
          <a:p>
            <a:r>
              <a:rPr lang="en-US">
                <a:solidFill>
                  <a:srgbClr val="FF0000"/>
                </a:solidFill>
                <a:latin typeface="Times New Roman" panose="02020603050405020304" pitchFamily="18" charset="0"/>
                <a:cs typeface="Times New Roman" panose="02020603050405020304" pitchFamily="18" charset="0"/>
              </a:rPr>
              <a:t>MÀNG TRONG TIM</a:t>
            </a:r>
            <a:endParaRPr lang="en-SG">
              <a:solidFill>
                <a:srgbClr val="FF0000"/>
              </a:solidFill>
              <a:latin typeface="Times New Roman" panose="02020603050405020304" pitchFamily="18" charset="0"/>
              <a:cs typeface="Times New Roman" panose="02020603050405020304" pitchFamily="18" charset="0"/>
            </a:endParaRPr>
          </a:p>
        </p:txBody>
      </p:sp>
      <p:sp>
        <p:nvSpPr>
          <p:cNvPr id="63491" name="Content Placeholder 2"/>
          <p:cNvSpPr>
            <a:spLocks noGrp="1"/>
          </p:cNvSpPr>
          <p:nvPr>
            <p:ph idx="1"/>
          </p:nvPr>
        </p:nvSpPr>
        <p:spPr>
          <a:xfrm>
            <a:off x="546100" y="1066800"/>
            <a:ext cx="8229600" cy="838200"/>
          </a:xfrm>
        </p:spPr>
        <p:txBody>
          <a:bodyPr/>
          <a:lstStyle/>
          <a:p>
            <a:pPr marL="0" indent="0">
              <a:buFont typeface="Arial" panose="020B0604020202020204" pitchFamily="34" charset="0"/>
              <a:buNone/>
            </a:pPr>
            <a:r>
              <a:rPr lang="en-US">
                <a:latin typeface="Times New Roman" panose="02020603050405020304" pitchFamily="18" charset="0"/>
                <a:cs typeface="Times New Roman" panose="02020603050405020304" pitchFamily="18" charset="0"/>
              </a:rPr>
              <a:t>Màng trong tim (nội tâm mạc)</a:t>
            </a:r>
            <a:endParaRPr lang="en-SG">
              <a:latin typeface="Times New Roman" panose="02020603050405020304" pitchFamily="18" charset="0"/>
              <a:cs typeface="Times New Roman" panose="02020603050405020304" pitchFamily="18" charset="0"/>
            </a:endParaRPr>
          </a:p>
        </p:txBody>
      </p:sp>
      <p:pic>
        <p:nvPicPr>
          <p:cNvPr id="63492" name="Picture 2" descr="C:\Users\NK\Desktop\GP HE TUAN HOAN\TU LIEU\Layers of the heart wall and pericardium.jpg"/>
          <p:cNvPicPr>
            <a:picLocks noChangeAspect="1" noChangeArrowheads="1"/>
          </p:cNvPicPr>
          <p:nvPr/>
        </p:nvPicPr>
        <p:blipFill>
          <a:blip r:embed="rId2"/>
          <a:srcRect/>
          <a:stretch>
            <a:fillRect/>
          </a:stretch>
        </p:blipFill>
        <p:spPr bwMode="auto">
          <a:xfrm>
            <a:off x="685800" y="1712495"/>
            <a:ext cx="5067300" cy="4902200"/>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46FF5D1D-F62F-4B15-A0E3-9C61A6D7B5E9}" type="slidenum">
              <a:rPr lang="en-US" smtClean="0">
                <a:latin typeface="Times New Roman" panose="02020603050405020304" pitchFamily="18" charset="0"/>
                <a:cs typeface="Times New Roman" panose="02020603050405020304" pitchFamily="18" charset="0"/>
              </a:rPr>
              <a:t>22</a:t>
            </a:fld>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6A861F20-2728-668E-CABF-B2943AAB8179}"/>
              </a:ext>
            </a:extLst>
          </p:cNvPr>
          <p:cNvSpPr txBox="1"/>
          <p:nvPr/>
        </p:nvSpPr>
        <p:spPr>
          <a:xfrm>
            <a:off x="5996444" y="1171760"/>
            <a:ext cx="306333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GB" dirty="0" err="1">
                <a:latin typeface="Calibri"/>
                <a:ea typeface="Calibri"/>
                <a:cs typeface="Calibri"/>
              </a:rPr>
              <a:t>trên</a:t>
            </a:r>
            <a:r>
              <a:rPr lang="en-GB" dirty="0">
                <a:latin typeface="Calibri"/>
                <a:ea typeface="Calibri"/>
                <a:cs typeface="Calibri"/>
              </a:rPr>
              <a:t> </a:t>
            </a:r>
            <a:r>
              <a:rPr lang="en-GB" dirty="0" err="1">
                <a:latin typeface="Calibri"/>
                <a:ea typeface="Calibri"/>
                <a:cs typeface="Calibri"/>
              </a:rPr>
              <a:t>bề</a:t>
            </a:r>
            <a:r>
              <a:rPr lang="en-GB" dirty="0">
                <a:latin typeface="Calibri"/>
                <a:ea typeface="Calibri"/>
                <a:cs typeface="Calibri"/>
              </a:rPr>
              <a:t> </a:t>
            </a:r>
            <a:r>
              <a:rPr lang="en-GB" dirty="0" err="1">
                <a:latin typeface="Calibri"/>
                <a:ea typeface="Calibri"/>
                <a:cs typeface="Calibri"/>
              </a:rPr>
              <a:t>mặt</a:t>
            </a:r>
            <a:r>
              <a:rPr lang="en-GB" dirty="0">
                <a:latin typeface="Calibri"/>
                <a:ea typeface="Calibri"/>
                <a:cs typeface="Calibri"/>
              </a:rPr>
              <a:t> </a:t>
            </a:r>
            <a:r>
              <a:rPr lang="en-GB" dirty="0" err="1">
                <a:latin typeface="Calibri"/>
                <a:ea typeface="Calibri"/>
                <a:cs typeface="Calibri"/>
              </a:rPr>
              <a:t>nội</a:t>
            </a:r>
            <a:r>
              <a:rPr lang="en-GB" dirty="0">
                <a:latin typeface="Calibri"/>
                <a:ea typeface="Calibri"/>
                <a:cs typeface="Calibri"/>
              </a:rPr>
              <a:t> </a:t>
            </a:r>
            <a:r>
              <a:rPr lang="en-GB" dirty="0" err="1">
                <a:latin typeface="Calibri"/>
                <a:ea typeface="Calibri"/>
                <a:cs typeface="Calibri"/>
              </a:rPr>
              <a:t>tâm</a:t>
            </a:r>
            <a:r>
              <a:rPr lang="en-GB" dirty="0">
                <a:latin typeface="Calibri"/>
                <a:ea typeface="Calibri"/>
                <a:cs typeface="Calibri"/>
              </a:rPr>
              <a:t> </a:t>
            </a:r>
            <a:r>
              <a:rPr lang="en-GB" dirty="0" err="1">
                <a:latin typeface="Calibri"/>
                <a:ea typeface="Calibri"/>
                <a:cs typeface="Calibri"/>
              </a:rPr>
              <a:t>mạc</a:t>
            </a:r>
            <a:r>
              <a:rPr lang="en-GB" dirty="0">
                <a:latin typeface="Calibri"/>
                <a:ea typeface="Calibri"/>
                <a:cs typeface="Calibri"/>
              </a:rPr>
              <a:t> </a:t>
            </a:r>
            <a:r>
              <a:rPr lang="en-GB" dirty="0" err="1">
                <a:latin typeface="Calibri"/>
                <a:ea typeface="Calibri"/>
                <a:cs typeface="Calibri"/>
              </a:rPr>
              <a:t>có</a:t>
            </a:r>
            <a:r>
              <a:rPr lang="en-GB" dirty="0">
                <a:latin typeface="Calibri"/>
                <a:ea typeface="Calibri"/>
                <a:cs typeface="Calibri"/>
              </a:rPr>
              <a:t> KN </a:t>
            </a:r>
            <a:r>
              <a:rPr lang="en-GB" dirty="0" err="1">
                <a:latin typeface="Calibri"/>
                <a:ea typeface="Calibri"/>
                <a:cs typeface="Calibri"/>
              </a:rPr>
              <a:t>tự</a:t>
            </a:r>
            <a:r>
              <a:rPr lang="en-GB" dirty="0">
                <a:latin typeface="Calibri"/>
                <a:ea typeface="Calibri"/>
                <a:cs typeface="Calibri"/>
              </a:rPr>
              <a:t> </a:t>
            </a:r>
            <a:r>
              <a:rPr lang="en-GB" dirty="0" err="1">
                <a:latin typeface="Calibri"/>
                <a:ea typeface="Calibri"/>
                <a:cs typeface="Calibri"/>
              </a:rPr>
              <a:t>nhiên</a:t>
            </a:r>
            <a:r>
              <a:rPr lang="en-GB" dirty="0">
                <a:latin typeface="Calibri"/>
                <a:ea typeface="Calibri"/>
                <a:cs typeface="Calibri"/>
              </a:rPr>
              <a:t> </a:t>
            </a:r>
            <a:r>
              <a:rPr lang="en-GB" dirty="0" err="1">
                <a:latin typeface="Calibri"/>
                <a:ea typeface="Calibri"/>
                <a:cs typeface="Calibri"/>
              </a:rPr>
              <a:t>nên</a:t>
            </a:r>
            <a:r>
              <a:rPr lang="en-GB" dirty="0">
                <a:latin typeface="Calibri"/>
                <a:ea typeface="Calibri"/>
                <a:cs typeface="Calibri"/>
              </a:rPr>
              <a:t> body </a:t>
            </a:r>
            <a:r>
              <a:rPr lang="en-GB" dirty="0" err="1">
                <a:latin typeface="Calibri"/>
                <a:ea typeface="Calibri"/>
                <a:cs typeface="Calibri"/>
              </a:rPr>
              <a:t>ko</a:t>
            </a:r>
            <a:r>
              <a:rPr lang="en-GB" dirty="0">
                <a:latin typeface="Calibri"/>
                <a:ea typeface="Calibri"/>
                <a:cs typeface="Calibri"/>
              </a:rPr>
              <a:t> </a:t>
            </a:r>
            <a:r>
              <a:rPr lang="en-GB" dirty="0" err="1">
                <a:latin typeface="Calibri"/>
                <a:ea typeface="Calibri"/>
                <a:cs typeface="Calibri"/>
              </a:rPr>
              <a:t>sinh</a:t>
            </a:r>
            <a:r>
              <a:rPr lang="en-GB" dirty="0">
                <a:latin typeface="Calibri"/>
                <a:ea typeface="Calibri"/>
                <a:cs typeface="Calibri"/>
              </a:rPr>
              <a:t> </a:t>
            </a:r>
            <a:r>
              <a:rPr lang="en-GB" dirty="0" err="1">
                <a:latin typeface="Calibri"/>
                <a:ea typeface="Calibri"/>
                <a:cs typeface="Calibri"/>
              </a:rPr>
              <a:t>ra</a:t>
            </a:r>
            <a:r>
              <a:rPr lang="en-GB" dirty="0">
                <a:latin typeface="Calibri"/>
                <a:ea typeface="Calibri"/>
                <a:cs typeface="Calibri"/>
              </a:rPr>
              <a:t> </a:t>
            </a:r>
            <a:r>
              <a:rPr lang="en-GB" dirty="0" err="1">
                <a:latin typeface="Calibri"/>
                <a:ea typeface="Calibri"/>
                <a:cs typeface="Calibri"/>
              </a:rPr>
              <a:t>kháng</a:t>
            </a:r>
            <a:r>
              <a:rPr lang="en-GB" dirty="0">
                <a:latin typeface="Calibri"/>
                <a:ea typeface="Calibri"/>
                <a:cs typeface="Calibri"/>
              </a:rPr>
              <a:t> </a:t>
            </a:r>
            <a:r>
              <a:rPr lang="en-GB" dirty="0" err="1">
                <a:latin typeface="Calibri"/>
                <a:ea typeface="Calibri"/>
                <a:cs typeface="Calibri"/>
              </a:rPr>
              <a:t>thể</a:t>
            </a:r>
            <a:r>
              <a:rPr lang="en-GB" dirty="0">
                <a:latin typeface="Calibri"/>
                <a:ea typeface="Calibri"/>
                <a:cs typeface="Calibri"/>
              </a:rPr>
              <a:t>.</a:t>
            </a:r>
            <a:endParaRPr lang="en-US" dirty="0">
              <a:ea typeface="Calibri" panose="020F0502020204030204" pitchFamily="34" charset="0"/>
              <a:cs typeface="Calibri" panose="020F0502020204030204" pitchFamily="34" charset="0"/>
            </a:endParaRPr>
          </a:p>
          <a:p>
            <a:pPr marL="285750" indent="-285750">
              <a:buFont typeface="Calibri"/>
              <a:buChar char="-"/>
            </a:pPr>
            <a:r>
              <a:rPr lang="en-GB" dirty="0" err="1">
                <a:latin typeface="Calibri"/>
                <a:ea typeface="Calibri"/>
                <a:cs typeface="Calibri"/>
              </a:rPr>
              <a:t>Tuy</a:t>
            </a:r>
            <a:r>
              <a:rPr lang="en-GB" dirty="0">
                <a:latin typeface="Calibri"/>
                <a:ea typeface="Calibri"/>
                <a:cs typeface="Calibri"/>
              </a:rPr>
              <a:t> </a:t>
            </a:r>
            <a:r>
              <a:rPr lang="en-GB" dirty="0" err="1">
                <a:latin typeface="Calibri"/>
                <a:ea typeface="Calibri"/>
                <a:cs typeface="Calibri"/>
              </a:rPr>
              <a:t>nhiên</a:t>
            </a:r>
            <a:r>
              <a:rPr lang="en-GB" dirty="0">
                <a:latin typeface="Calibri"/>
                <a:ea typeface="Calibri"/>
                <a:cs typeface="Calibri"/>
              </a:rPr>
              <a:t>, </a:t>
            </a:r>
            <a:r>
              <a:rPr lang="en-GB" dirty="0" err="1">
                <a:latin typeface="Calibri"/>
                <a:ea typeface="Calibri"/>
                <a:cs typeface="Calibri"/>
              </a:rPr>
              <a:t>khi</a:t>
            </a:r>
            <a:r>
              <a:rPr lang="en-GB" dirty="0">
                <a:latin typeface="Calibri"/>
                <a:ea typeface="Calibri"/>
                <a:cs typeface="Calibri"/>
              </a:rPr>
              <a:t> BN </a:t>
            </a:r>
            <a:r>
              <a:rPr lang="en-GB" dirty="0" err="1">
                <a:latin typeface="Calibri"/>
                <a:ea typeface="Calibri"/>
                <a:cs typeface="Calibri"/>
              </a:rPr>
              <a:t>bị</a:t>
            </a:r>
            <a:r>
              <a:rPr lang="en-GB" dirty="0">
                <a:latin typeface="Calibri"/>
                <a:ea typeface="Calibri"/>
                <a:cs typeface="Calibri"/>
              </a:rPr>
              <a:t> </a:t>
            </a:r>
            <a:r>
              <a:rPr lang="en-GB" dirty="0" err="1">
                <a:latin typeface="Calibri"/>
                <a:ea typeface="Calibri"/>
                <a:cs typeface="Calibri"/>
              </a:rPr>
              <a:t>mắc</a:t>
            </a:r>
            <a:r>
              <a:rPr lang="en-GB" dirty="0">
                <a:latin typeface="Calibri"/>
                <a:ea typeface="Calibri"/>
                <a:cs typeface="Calibri"/>
              </a:rPr>
              <a:t> </a:t>
            </a:r>
            <a:r>
              <a:rPr lang="en-GB" i="1" dirty="0" err="1">
                <a:latin typeface="Calibri"/>
                <a:ea typeface="Calibri"/>
                <a:cs typeface="Calibri"/>
              </a:rPr>
              <a:t>liên</a:t>
            </a:r>
            <a:r>
              <a:rPr lang="en-GB" i="1" dirty="0">
                <a:latin typeface="Calibri"/>
                <a:ea typeface="Calibri"/>
                <a:cs typeface="Calibri"/>
              </a:rPr>
              <a:t> </a:t>
            </a:r>
            <a:r>
              <a:rPr lang="en-GB" i="1" dirty="0" err="1">
                <a:latin typeface="Calibri"/>
                <a:ea typeface="Calibri"/>
                <a:cs typeface="Calibri"/>
              </a:rPr>
              <a:t>cầu</a:t>
            </a:r>
            <a:r>
              <a:rPr lang="en-GB" i="1" dirty="0">
                <a:latin typeface="Calibri"/>
                <a:ea typeface="Calibri"/>
                <a:cs typeface="Calibri"/>
              </a:rPr>
              <a:t> </a:t>
            </a:r>
            <a:r>
              <a:rPr lang="en-GB" i="1" dirty="0" err="1">
                <a:latin typeface="Calibri"/>
                <a:ea typeface="Calibri"/>
                <a:cs typeface="Calibri"/>
              </a:rPr>
              <a:t>khuẩn</a:t>
            </a:r>
            <a:r>
              <a:rPr lang="en-GB" i="1" dirty="0">
                <a:latin typeface="Calibri"/>
                <a:ea typeface="Calibri"/>
                <a:cs typeface="Calibri"/>
              </a:rPr>
              <a:t> beta tan </a:t>
            </a:r>
            <a:r>
              <a:rPr lang="en-GB" i="1" dirty="0" err="1">
                <a:latin typeface="Calibri"/>
                <a:ea typeface="Calibri"/>
                <a:cs typeface="Calibri"/>
              </a:rPr>
              <a:t>huyết</a:t>
            </a:r>
            <a:r>
              <a:rPr lang="en-GB" i="1" dirty="0">
                <a:latin typeface="Calibri"/>
                <a:ea typeface="Calibri"/>
                <a:cs typeface="Calibri"/>
              </a:rPr>
              <a:t> </a:t>
            </a:r>
            <a:r>
              <a:rPr lang="en-GB" i="1" dirty="0" err="1">
                <a:latin typeface="Calibri"/>
                <a:ea typeface="Calibri"/>
                <a:cs typeface="Calibri"/>
              </a:rPr>
              <a:t>nhóm</a:t>
            </a:r>
            <a:r>
              <a:rPr lang="en-GB" i="1" dirty="0">
                <a:latin typeface="Calibri"/>
                <a:ea typeface="Calibri"/>
                <a:cs typeface="Calibri"/>
              </a:rPr>
              <a:t> A</a:t>
            </a:r>
            <a:r>
              <a:rPr lang="en-GB" dirty="0">
                <a:latin typeface="Calibri"/>
                <a:ea typeface="Calibri"/>
                <a:cs typeface="Calibri"/>
              </a:rPr>
              <a:t> (VD </a:t>
            </a:r>
            <a:r>
              <a:rPr lang="en-GB" dirty="0" err="1">
                <a:latin typeface="Calibri"/>
                <a:ea typeface="Calibri"/>
                <a:cs typeface="Calibri"/>
              </a:rPr>
              <a:t>như</a:t>
            </a:r>
            <a:r>
              <a:rPr lang="en-GB" dirty="0">
                <a:latin typeface="Calibri"/>
                <a:ea typeface="Calibri"/>
                <a:cs typeface="Calibri"/>
              </a:rPr>
              <a:t> </a:t>
            </a:r>
            <a:r>
              <a:rPr lang="en-GB" dirty="0" err="1">
                <a:latin typeface="Calibri"/>
                <a:ea typeface="Calibri"/>
                <a:cs typeface="Calibri"/>
              </a:rPr>
              <a:t>khi</a:t>
            </a:r>
            <a:r>
              <a:rPr lang="en-GB" dirty="0">
                <a:latin typeface="Calibri"/>
                <a:ea typeface="Calibri"/>
                <a:cs typeface="Calibri"/>
              </a:rPr>
              <a:t> </a:t>
            </a:r>
            <a:r>
              <a:rPr lang="en-GB" dirty="0" err="1">
                <a:latin typeface="Calibri"/>
                <a:ea typeface="Calibri"/>
                <a:cs typeface="Calibri"/>
              </a:rPr>
              <a:t>bị</a:t>
            </a:r>
            <a:r>
              <a:rPr lang="en-GB" dirty="0">
                <a:latin typeface="Calibri"/>
                <a:ea typeface="Calibri"/>
                <a:cs typeface="Calibri"/>
              </a:rPr>
              <a:t> </a:t>
            </a:r>
            <a:r>
              <a:rPr lang="en-GB" dirty="0" err="1">
                <a:latin typeface="Calibri"/>
                <a:ea typeface="Calibri"/>
                <a:cs typeface="Calibri"/>
              </a:rPr>
              <a:t>viêm</a:t>
            </a:r>
            <a:r>
              <a:rPr lang="en-GB" dirty="0">
                <a:latin typeface="Calibri"/>
                <a:ea typeface="Calibri"/>
                <a:cs typeface="Calibri"/>
              </a:rPr>
              <a:t> </a:t>
            </a:r>
            <a:r>
              <a:rPr lang="en-GB" dirty="0" err="1">
                <a:latin typeface="Calibri"/>
                <a:ea typeface="Calibri"/>
                <a:cs typeface="Calibri"/>
              </a:rPr>
              <a:t>họng</a:t>
            </a:r>
            <a:r>
              <a:rPr lang="en-GB" dirty="0">
                <a:latin typeface="Calibri"/>
                <a:ea typeface="Calibri"/>
                <a:cs typeface="Calibri"/>
              </a:rPr>
              <a:t>) </a:t>
            </a:r>
            <a:r>
              <a:rPr lang="en-GB" dirty="0" err="1">
                <a:latin typeface="Calibri"/>
                <a:ea typeface="Calibri"/>
                <a:cs typeface="Calibri"/>
              </a:rPr>
              <a:t>thì</a:t>
            </a:r>
            <a:r>
              <a:rPr lang="en-GB" dirty="0">
                <a:latin typeface="Calibri"/>
                <a:ea typeface="Calibri"/>
                <a:cs typeface="Calibri"/>
              </a:rPr>
              <a:t> </a:t>
            </a:r>
            <a:r>
              <a:rPr lang="en-GB" dirty="0" err="1">
                <a:latin typeface="Calibri"/>
                <a:ea typeface="Calibri"/>
                <a:cs typeface="Calibri"/>
              </a:rPr>
              <a:t>cơ</a:t>
            </a:r>
            <a:r>
              <a:rPr lang="en-GB" dirty="0">
                <a:latin typeface="Calibri"/>
                <a:ea typeface="Calibri"/>
                <a:cs typeface="Calibri"/>
              </a:rPr>
              <a:t> </a:t>
            </a:r>
            <a:r>
              <a:rPr lang="en-GB" dirty="0" err="1">
                <a:latin typeface="Calibri"/>
                <a:ea typeface="Calibri"/>
                <a:cs typeface="Calibri"/>
              </a:rPr>
              <a:t>thể</a:t>
            </a:r>
            <a:r>
              <a:rPr lang="en-GB" dirty="0">
                <a:latin typeface="Calibri"/>
                <a:ea typeface="Calibri"/>
                <a:cs typeface="Calibri"/>
              </a:rPr>
              <a:t> </a:t>
            </a:r>
            <a:r>
              <a:rPr lang="en-GB" dirty="0" err="1">
                <a:latin typeface="Calibri"/>
                <a:ea typeface="Calibri"/>
                <a:cs typeface="Calibri"/>
              </a:rPr>
              <a:t>sẽ</a:t>
            </a:r>
            <a:r>
              <a:rPr lang="en-GB" dirty="0">
                <a:latin typeface="Calibri"/>
                <a:ea typeface="Calibri"/>
                <a:cs typeface="Calibri"/>
              </a:rPr>
              <a:t> </a:t>
            </a:r>
            <a:r>
              <a:rPr lang="en-GB" dirty="0" err="1">
                <a:latin typeface="Calibri"/>
                <a:ea typeface="Calibri"/>
                <a:cs typeface="Calibri"/>
              </a:rPr>
              <a:t>sinh</a:t>
            </a:r>
            <a:r>
              <a:rPr lang="en-GB" dirty="0">
                <a:latin typeface="Calibri"/>
                <a:ea typeface="Calibri"/>
                <a:cs typeface="Calibri"/>
              </a:rPr>
              <a:t> </a:t>
            </a:r>
            <a:r>
              <a:rPr lang="en-GB" dirty="0" err="1">
                <a:latin typeface="Calibri"/>
                <a:ea typeface="Calibri"/>
                <a:cs typeface="Calibri"/>
              </a:rPr>
              <a:t>ra</a:t>
            </a:r>
            <a:r>
              <a:rPr lang="en-GB" dirty="0">
                <a:latin typeface="Calibri"/>
                <a:ea typeface="Calibri"/>
                <a:cs typeface="Calibri"/>
              </a:rPr>
              <a:t> </a:t>
            </a:r>
            <a:r>
              <a:rPr lang="en-GB" dirty="0" err="1">
                <a:latin typeface="Calibri"/>
                <a:ea typeface="Calibri"/>
                <a:cs typeface="Calibri"/>
              </a:rPr>
              <a:t>kháng</a:t>
            </a:r>
            <a:r>
              <a:rPr lang="en-GB" dirty="0">
                <a:latin typeface="Calibri"/>
                <a:ea typeface="Calibri"/>
                <a:cs typeface="Calibri"/>
              </a:rPr>
              <a:t> </a:t>
            </a:r>
            <a:r>
              <a:rPr lang="en-GB" dirty="0" err="1">
                <a:latin typeface="Calibri"/>
                <a:ea typeface="Calibri"/>
                <a:cs typeface="Calibri"/>
              </a:rPr>
              <a:t>thể</a:t>
            </a:r>
            <a:r>
              <a:rPr lang="en-GB" dirty="0">
                <a:latin typeface="Calibri"/>
                <a:ea typeface="Calibri"/>
                <a:cs typeface="Calibri"/>
              </a:rPr>
              <a:t> </a:t>
            </a:r>
            <a:r>
              <a:rPr lang="en-GB" dirty="0" err="1">
                <a:latin typeface="Calibri"/>
                <a:ea typeface="Calibri"/>
                <a:cs typeface="Calibri"/>
              </a:rPr>
              <a:t>để</a:t>
            </a:r>
            <a:r>
              <a:rPr lang="en-GB" dirty="0">
                <a:latin typeface="Calibri"/>
                <a:ea typeface="Calibri"/>
                <a:cs typeface="Calibri"/>
              </a:rPr>
              <a:t> fight </a:t>
            </a:r>
            <a:r>
              <a:rPr lang="en-GB" dirty="0" err="1">
                <a:latin typeface="Calibri"/>
                <a:ea typeface="Calibri"/>
                <a:cs typeface="Calibri"/>
              </a:rPr>
              <a:t>dị</a:t>
            </a:r>
            <a:r>
              <a:rPr lang="en-GB" dirty="0">
                <a:latin typeface="Calibri"/>
                <a:ea typeface="Calibri"/>
                <a:cs typeface="Calibri"/>
              </a:rPr>
              <a:t> </a:t>
            </a:r>
            <a:r>
              <a:rPr lang="en-GB" dirty="0" err="1">
                <a:latin typeface="Calibri"/>
                <a:ea typeface="Calibri"/>
                <a:cs typeface="Calibri"/>
              </a:rPr>
              <a:t>nguyên</a:t>
            </a:r>
            <a:r>
              <a:rPr lang="en-GB" dirty="0">
                <a:latin typeface="Calibri"/>
                <a:ea typeface="Calibri"/>
                <a:cs typeface="Calibri"/>
              </a:rPr>
              <a:t>, KN </a:t>
            </a:r>
            <a:r>
              <a:rPr lang="en-GB" dirty="0" err="1">
                <a:latin typeface="Calibri"/>
                <a:ea typeface="Calibri"/>
                <a:cs typeface="Calibri"/>
              </a:rPr>
              <a:t>đó</a:t>
            </a:r>
            <a:r>
              <a:rPr lang="en-GB" dirty="0">
                <a:latin typeface="Calibri"/>
                <a:ea typeface="Calibri"/>
                <a:cs typeface="Calibri"/>
              </a:rPr>
              <a:t> </a:t>
            </a:r>
            <a:r>
              <a:rPr lang="en-GB" dirty="0" err="1">
                <a:latin typeface="Calibri"/>
                <a:ea typeface="Calibri"/>
                <a:cs typeface="Calibri"/>
              </a:rPr>
              <a:t>nhưng</a:t>
            </a:r>
            <a:r>
              <a:rPr lang="en-GB" dirty="0">
                <a:latin typeface="Calibri"/>
                <a:ea typeface="Calibri"/>
                <a:cs typeface="Calibri"/>
              </a:rPr>
              <a:t> </a:t>
            </a:r>
            <a:r>
              <a:rPr lang="en-GB" dirty="0" err="1">
                <a:latin typeface="Calibri"/>
                <a:ea typeface="Calibri"/>
                <a:cs typeface="Calibri"/>
              </a:rPr>
              <a:t>vì</a:t>
            </a:r>
            <a:r>
              <a:rPr lang="en-GB" dirty="0">
                <a:latin typeface="Calibri"/>
                <a:ea typeface="Calibri"/>
                <a:cs typeface="Calibri"/>
              </a:rPr>
              <a:t> 1 </a:t>
            </a:r>
            <a:r>
              <a:rPr lang="en-GB" dirty="0" err="1">
                <a:latin typeface="Calibri"/>
                <a:ea typeface="Calibri"/>
                <a:cs typeface="Calibri"/>
              </a:rPr>
              <a:t>lý</a:t>
            </a:r>
            <a:r>
              <a:rPr lang="en-GB" dirty="0">
                <a:latin typeface="Calibri"/>
                <a:ea typeface="Calibri"/>
                <a:cs typeface="Calibri"/>
              </a:rPr>
              <a:t> do </a:t>
            </a:r>
            <a:r>
              <a:rPr lang="en-GB" dirty="0" err="1">
                <a:latin typeface="Calibri"/>
                <a:ea typeface="Calibri"/>
                <a:cs typeface="Calibri"/>
              </a:rPr>
              <a:t>nào</a:t>
            </a:r>
            <a:r>
              <a:rPr lang="en-GB" dirty="0">
                <a:latin typeface="Calibri"/>
                <a:ea typeface="Calibri"/>
                <a:cs typeface="Calibri"/>
              </a:rPr>
              <a:t> </a:t>
            </a:r>
            <a:r>
              <a:rPr lang="en-GB" dirty="0" err="1">
                <a:latin typeface="Calibri"/>
                <a:ea typeface="Calibri"/>
                <a:cs typeface="Calibri"/>
              </a:rPr>
              <a:t>đó</a:t>
            </a:r>
            <a:r>
              <a:rPr lang="en-GB" dirty="0">
                <a:latin typeface="Calibri"/>
                <a:ea typeface="Calibri"/>
                <a:cs typeface="Calibri"/>
              </a:rPr>
              <a:t> </a:t>
            </a:r>
            <a:r>
              <a:rPr lang="en-GB" dirty="0" err="1">
                <a:latin typeface="Calibri"/>
                <a:ea typeface="Calibri"/>
                <a:cs typeface="Calibri"/>
              </a:rPr>
              <a:t>cơ</a:t>
            </a:r>
            <a:r>
              <a:rPr lang="en-GB" dirty="0">
                <a:latin typeface="Calibri"/>
                <a:ea typeface="Calibri"/>
                <a:cs typeface="Calibri"/>
              </a:rPr>
              <a:t> </a:t>
            </a:r>
            <a:r>
              <a:rPr lang="en-GB" dirty="0" err="1">
                <a:latin typeface="Calibri"/>
                <a:ea typeface="Calibri"/>
                <a:cs typeface="Calibri"/>
              </a:rPr>
              <a:t>thể</a:t>
            </a:r>
            <a:r>
              <a:rPr lang="en-GB" dirty="0">
                <a:latin typeface="Calibri"/>
                <a:ea typeface="Calibri"/>
                <a:cs typeface="Calibri"/>
              </a:rPr>
              <a:t> </a:t>
            </a:r>
            <a:r>
              <a:rPr lang="en-GB" dirty="0" err="1">
                <a:latin typeface="Calibri"/>
                <a:ea typeface="Calibri"/>
                <a:cs typeface="Calibri"/>
              </a:rPr>
              <a:t>ko</a:t>
            </a:r>
            <a:r>
              <a:rPr lang="en-GB" dirty="0">
                <a:latin typeface="Calibri"/>
                <a:ea typeface="Calibri"/>
                <a:cs typeface="Calibri"/>
              </a:rPr>
              <a:t> </a:t>
            </a:r>
            <a:r>
              <a:rPr lang="en-GB" dirty="0" err="1">
                <a:latin typeface="Calibri"/>
                <a:ea typeface="Calibri"/>
                <a:cs typeface="Calibri"/>
              </a:rPr>
              <a:t>có</a:t>
            </a:r>
            <a:r>
              <a:rPr lang="en-GB" dirty="0">
                <a:latin typeface="Calibri"/>
                <a:ea typeface="Calibri"/>
                <a:cs typeface="Calibri"/>
              </a:rPr>
              <a:t> </a:t>
            </a:r>
            <a:r>
              <a:rPr lang="en-GB" dirty="0" err="1">
                <a:latin typeface="Calibri"/>
                <a:ea typeface="Calibri"/>
                <a:cs typeface="Calibri"/>
              </a:rPr>
              <a:t>đủ</a:t>
            </a:r>
            <a:r>
              <a:rPr lang="en-GB" dirty="0">
                <a:latin typeface="Calibri"/>
                <a:ea typeface="Calibri"/>
                <a:cs typeface="Calibri"/>
              </a:rPr>
              <a:t> </a:t>
            </a:r>
            <a:r>
              <a:rPr lang="en-GB" dirty="0" err="1">
                <a:latin typeface="Calibri"/>
                <a:ea typeface="Calibri"/>
                <a:cs typeface="Calibri"/>
              </a:rPr>
              <a:t>Lympho</a:t>
            </a:r>
            <a:r>
              <a:rPr lang="en-GB" dirty="0">
                <a:latin typeface="Calibri"/>
                <a:ea typeface="Calibri"/>
                <a:cs typeface="Calibri"/>
              </a:rPr>
              <a:t> </a:t>
            </a:r>
            <a:r>
              <a:rPr lang="en-GB" dirty="0" err="1">
                <a:latin typeface="Calibri"/>
                <a:ea typeface="Calibri"/>
                <a:cs typeface="Calibri"/>
              </a:rPr>
              <a:t>điều</a:t>
            </a:r>
            <a:r>
              <a:rPr lang="en-GB" dirty="0">
                <a:latin typeface="Calibri"/>
                <a:ea typeface="Calibri"/>
                <a:cs typeface="Calibri"/>
              </a:rPr>
              <a:t> </a:t>
            </a:r>
            <a:r>
              <a:rPr lang="en-GB" dirty="0" err="1">
                <a:latin typeface="Calibri"/>
                <a:ea typeface="Calibri"/>
                <a:cs typeface="Calibri"/>
              </a:rPr>
              <a:t>hoà</a:t>
            </a:r>
            <a:r>
              <a:rPr lang="en-GB" dirty="0">
                <a:latin typeface="Calibri"/>
                <a:ea typeface="Calibri"/>
                <a:cs typeface="Calibri"/>
              </a:rPr>
              <a:t> (Tc) </a:t>
            </a:r>
            <a:r>
              <a:rPr lang="en-GB" dirty="0" err="1">
                <a:latin typeface="Calibri"/>
                <a:ea typeface="Calibri"/>
                <a:cs typeface="Calibri"/>
              </a:rPr>
              <a:t>và</a:t>
            </a:r>
            <a:r>
              <a:rPr lang="en-GB" dirty="0">
                <a:latin typeface="Calibri"/>
                <a:ea typeface="Calibri"/>
                <a:cs typeface="Calibri"/>
              </a:rPr>
              <a:t> do </a:t>
            </a:r>
            <a:r>
              <a:rPr lang="en-GB" dirty="0" err="1">
                <a:latin typeface="Calibri"/>
                <a:ea typeface="Calibri"/>
                <a:cs typeface="Calibri"/>
              </a:rPr>
              <a:t>chất</a:t>
            </a:r>
            <a:r>
              <a:rPr lang="en-GB" dirty="0">
                <a:latin typeface="Calibri"/>
                <a:ea typeface="Calibri"/>
                <a:cs typeface="Calibri"/>
              </a:rPr>
              <a:t> </a:t>
            </a:r>
            <a:r>
              <a:rPr lang="en-GB" dirty="0" err="1">
                <a:latin typeface="Calibri"/>
                <a:ea typeface="Calibri"/>
                <a:cs typeface="Calibri"/>
              </a:rPr>
              <a:t>có</a:t>
            </a:r>
            <a:r>
              <a:rPr lang="en-GB" dirty="0">
                <a:latin typeface="Calibri"/>
                <a:ea typeface="Calibri"/>
                <a:cs typeface="Calibri"/>
              </a:rPr>
              <a:t> protein </a:t>
            </a:r>
            <a:r>
              <a:rPr lang="en-GB" dirty="0" err="1">
                <a:latin typeface="Calibri"/>
                <a:ea typeface="Calibri"/>
                <a:cs typeface="Calibri"/>
              </a:rPr>
              <a:t>trên</a:t>
            </a:r>
            <a:r>
              <a:rPr lang="en-GB" dirty="0">
                <a:latin typeface="Calibri"/>
                <a:ea typeface="Calibri"/>
                <a:cs typeface="Calibri"/>
              </a:rPr>
              <a:t> vi </a:t>
            </a:r>
            <a:r>
              <a:rPr lang="en-GB" dirty="0" err="1">
                <a:latin typeface="Calibri"/>
                <a:ea typeface="Calibri"/>
                <a:cs typeface="Calibri"/>
              </a:rPr>
              <a:t>khuẩn</a:t>
            </a:r>
            <a:r>
              <a:rPr lang="en-GB" dirty="0">
                <a:latin typeface="Calibri"/>
                <a:ea typeface="Calibri"/>
                <a:cs typeface="Calibri"/>
              </a:rPr>
              <a:t> </a:t>
            </a:r>
            <a:r>
              <a:rPr lang="en-GB" dirty="0" err="1">
                <a:latin typeface="Calibri"/>
                <a:ea typeface="Calibri"/>
                <a:cs typeface="Calibri"/>
              </a:rPr>
              <a:t>liên</a:t>
            </a:r>
            <a:r>
              <a:rPr lang="en-GB" dirty="0">
                <a:latin typeface="Calibri"/>
                <a:ea typeface="Calibri"/>
                <a:cs typeface="Calibri"/>
              </a:rPr>
              <a:t> </a:t>
            </a:r>
            <a:r>
              <a:rPr lang="en-GB" dirty="0" err="1">
                <a:latin typeface="Calibri"/>
                <a:ea typeface="Calibri"/>
                <a:cs typeface="Calibri"/>
              </a:rPr>
              <a:t>cầu</a:t>
            </a:r>
            <a:r>
              <a:rPr lang="en-GB" dirty="0">
                <a:latin typeface="Calibri"/>
                <a:ea typeface="Calibri"/>
                <a:cs typeface="Calibri"/>
              </a:rPr>
              <a:t> </a:t>
            </a:r>
            <a:r>
              <a:rPr lang="en-GB" dirty="0" err="1">
                <a:latin typeface="Calibri"/>
                <a:ea typeface="Calibri"/>
                <a:cs typeface="Calibri"/>
              </a:rPr>
              <a:t>và</a:t>
            </a:r>
            <a:r>
              <a:rPr lang="en-GB" dirty="0">
                <a:latin typeface="Calibri"/>
                <a:ea typeface="Calibri"/>
                <a:cs typeface="Calibri"/>
              </a:rPr>
              <a:t> protein </a:t>
            </a:r>
            <a:r>
              <a:rPr lang="en-GB" dirty="0" err="1">
                <a:latin typeface="Calibri"/>
                <a:ea typeface="Calibri"/>
                <a:cs typeface="Calibri"/>
              </a:rPr>
              <a:t>của</a:t>
            </a:r>
            <a:r>
              <a:rPr lang="en-GB" dirty="0">
                <a:latin typeface="Calibri"/>
                <a:ea typeface="Calibri"/>
                <a:cs typeface="Calibri"/>
              </a:rPr>
              <a:t> </a:t>
            </a:r>
            <a:r>
              <a:rPr lang="en-GB" dirty="0" err="1">
                <a:latin typeface="Calibri"/>
                <a:ea typeface="Calibri"/>
                <a:cs typeface="Calibri"/>
              </a:rPr>
              <a:t>các</a:t>
            </a:r>
            <a:r>
              <a:rPr lang="en-GB" dirty="0">
                <a:latin typeface="Calibri"/>
                <a:ea typeface="Calibri"/>
                <a:cs typeface="Calibri"/>
              </a:rPr>
              <a:t> </a:t>
            </a:r>
            <a:r>
              <a:rPr lang="en-GB" dirty="0" err="1">
                <a:latin typeface="Calibri"/>
                <a:ea typeface="Calibri"/>
                <a:cs typeface="Calibri"/>
              </a:rPr>
              <a:t>cấu</a:t>
            </a:r>
            <a:r>
              <a:rPr lang="en-GB" dirty="0">
                <a:latin typeface="Calibri"/>
                <a:ea typeface="Calibri"/>
                <a:cs typeface="Calibri"/>
              </a:rPr>
              <a:t> </a:t>
            </a:r>
            <a:r>
              <a:rPr lang="en-GB" dirty="0" err="1">
                <a:latin typeface="Calibri"/>
                <a:ea typeface="Calibri"/>
                <a:cs typeface="Calibri"/>
              </a:rPr>
              <a:t>trúc</a:t>
            </a:r>
            <a:r>
              <a:rPr lang="en-GB" dirty="0">
                <a:latin typeface="Calibri"/>
                <a:ea typeface="Calibri"/>
                <a:cs typeface="Calibri"/>
              </a:rPr>
              <a:t> </a:t>
            </a:r>
            <a:r>
              <a:rPr lang="en-GB" dirty="0" err="1">
                <a:latin typeface="Calibri"/>
                <a:ea typeface="Calibri"/>
                <a:cs typeface="Calibri"/>
              </a:rPr>
              <a:t>tại</a:t>
            </a:r>
            <a:r>
              <a:rPr lang="en-GB" dirty="0">
                <a:latin typeface="Calibri"/>
                <a:ea typeface="Calibri"/>
                <a:cs typeface="Calibri"/>
              </a:rPr>
              <a:t> </a:t>
            </a:r>
            <a:r>
              <a:rPr lang="en-GB" dirty="0" err="1">
                <a:latin typeface="Calibri"/>
                <a:ea typeface="Calibri"/>
                <a:cs typeface="Calibri"/>
              </a:rPr>
              <a:t>nội</a:t>
            </a:r>
            <a:r>
              <a:rPr lang="en-GB" dirty="0">
                <a:latin typeface="Calibri"/>
                <a:ea typeface="Calibri"/>
                <a:cs typeface="Calibri"/>
              </a:rPr>
              <a:t> </a:t>
            </a:r>
            <a:r>
              <a:rPr lang="en-GB" dirty="0" err="1">
                <a:latin typeface="Calibri"/>
                <a:ea typeface="Calibri"/>
                <a:cs typeface="Calibri"/>
              </a:rPr>
              <a:t>tâm</a:t>
            </a:r>
            <a:r>
              <a:rPr lang="en-GB" dirty="0">
                <a:latin typeface="Calibri"/>
                <a:ea typeface="Calibri"/>
                <a:cs typeface="Calibri"/>
              </a:rPr>
              <a:t> </a:t>
            </a:r>
            <a:r>
              <a:rPr lang="en-GB" dirty="0" err="1">
                <a:latin typeface="Calibri"/>
                <a:ea typeface="Calibri"/>
                <a:cs typeface="Calibri"/>
              </a:rPr>
              <a:t>mạc</a:t>
            </a:r>
            <a:r>
              <a:rPr lang="en-GB" dirty="0">
                <a:latin typeface="Calibri"/>
                <a:ea typeface="Calibri"/>
                <a:cs typeface="Calibri"/>
              </a:rPr>
              <a:t> </a:t>
            </a:r>
            <a:r>
              <a:rPr lang="en-GB" dirty="0" err="1">
                <a:latin typeface="Calibri"/>
                <a:ea typeface="Calibri"/>
                <a:cs typeface="Calibri"/>
              </a:rPr>
              <a:t>khá</a:t>
            </a:r>
            <a:r>
              <a:rPr lang="en-GB" dirty="0">
                <a:latin typeface="Calibri"/>
                <a:ea typeface="Calibri"/>
                <a:cs typeface="Calibri"/>
              </a:rPr>
              <a:t> </a:t>
            </a:r>
            <a:r>
              <a:rPr lang="en-GB" dirty="0" err="1">
                <a:latin typeface="Calibri"/>
                <a:ea typeface="Calibri"/>
                <a:cs typeface="Calibri"/>
              </a:rPr>
              <a:t>giống</a:t>
            </a:r>
            <a:r>
              <a:rPr lang="en-GB" dirty="0">
                <a:latin typeface="Calibri"/>
                <a:ea typeface="Calibri"/>
                <a:cs typeface="Calibri"/>
              </a:rPr>
              <a:t> </a:t>
            </a:r>
            <a:r>
              <a:rPr lang="en-GB" dirty="0" err="1">
                <a:latin typeface="Calibri"/>
                <a:ea typeface="Calibri"/>
                <a:cs typeface="Calibri"/>
              </a:rPr>
              <a:t>nhau</a:t>
            </a:r>
            <a:r>
              <a:rPr lang="en-GB" dirty="0">
                <a:latin typeface="Calibri"/>
                <a:ea typeface="Calibri"/>
                <a:cs typeface="Calibri"/>
              </a:rPr>
              <a:t> </a:t>
            </a:r>
            <a:r>
              <a:rPr lang="en-GB" dirty="0" err="1">
                <a:latin typeface="Calibri"/>
                <a:ea typeface="Calibri"/>
                <a:cs typeface="Calibri"/>
              </a:rPr>
              <a:t>nên</a:t>
            </a:r>
            <a:r>
              <a:rPr lang="en-GB" dirty="0">
                <a:latin typeface="Calibri"/>
                <a:ea typeface="Calibri"/>
                <a:cs typeface="Calibri"/>
              </a:rPr>
              <a:t> KT quay </a:t>
            </a:r>
            <a:r>
              <a:rPr lang="en-GB" dirty="0" err="1">
                <a:latin typeface="Calibri"/>
                <a:ea typeface="Calibri"/>
                <a:cs typeface="Calibri"/>
              </a:rPr>
              <a:t>lại</a:t>
            </a:r>
            <a:r>
              <a:rPr lang="en-GB" dirty="0">
                <a:latin typeface="Calibri"/>
                <a:ea typeface="Calibri"/>
                <a:cs typeface="Calibri"/>
              </a:rPr>
              <a:t> attack </a:t>
            </a:r>
            <a:r>
              <a:rPr lang="en-GB" dirty="0" err="1">
                <a:latin typeface="Calibri"/>
                <a:ea typeface="Calibri"/>
                <a:cs typeface="Calibri"/>
              </a:rPr>
              <a:t>luôn</a:t>
            </a:r>
            <a:r>
              <a:rPr lang="en-GB" dirty="0">
                <a:latin typeface="Calibri"/>
                <a:ea typeface="Calibri"/>
                <a:cs typeface="Calibri"/>
              </a:rPr>
              <a:t> </a:t>
            </a:r>
            <a:r>
              <a:rPr lang="en-GB" dirty="0" err="1">
                <a:latin typeface="Calibri"/>
                <a:ea typeface="Calibri"/>
                <a:cs typeface="Calibri"/>
              </a:rPr>
              <a:t>cả</a:t>
            </a:r>
            <a:r>
              <a:rPr lang="en-GB" dirty="0">
                <a:latin typeface="Calibri"/>
                <a:ea typeface="Calibri"/>
                <a:cs typeface="Calibri"/>
              </a:rPr>
              <a:t> </a:t>
            </a:r>
            <a:r>
              <a:rPr lang="en-GB" dirty="0" err="1">
                <a:latin typeface="Calibri"/>
                <a:ea typeface="Calibri"/>
                <a:cs typeface="Calibri"/>
              </a:rPr>
              <a:t>nội</a:t>
            </a:r>
            <a:r>
              <a:rPr lang="en-GB" dirty="0">
                <a:latin typeface="Calibri"/>
                <a:ea typeface="Calibri"/>
                <a:cs typeface="Calibri"/>
              </a:rPr>
              <a:t> </a:t>
            </a:r>
            <a:r>
              <a:rPr lang="en-GB" dirty="0" err="1">
                <a:latin typeface="Calibri"/>
                <a:ea typeface="Calibri"/>
                <a:cs typeface="Calibri"/>
              </a:rPr>
              <a:t>tâm</a:t>
            </a:r>
            <a:r>
              <a:rPr lang="en-GB" dirty="0">
                <a:latin typeface="Calibri"/>
                <a:ea typeface="Calibri"/>
                <a:cs typeface="Calibri"/>
              </a:rPr>
              <a:t> </a:t>
            </a:r>
            <a:r>
              <a:rPr lang="en-GB" dirty="0" err="1">
                <a:latin typeface="Calibri"/>
                <a:ea typeface="Calibri"/>
                <a:cs typeface="Calibri"/>
              </a:rPr>
              <a:t>mạc</a:t>
            </a:r>
            <a:r>
              <a:rPr lang="en-GB" dirty="0">
                <a:latin typeface="Calibri"/>
                <a:ea typeface="Calibri"/>
                <a:cs typeface="Calibri"/>
              </a:rPr>
              <a:t> =&gt; </a:t>
            </a:r>
            <a:r>
              <a:rPr lang="en-GB" dirty="0" err="1">
                <a:latin typeface="Calibri"/>
                <a:ea typeface="Calibri"/>
                <a:cs typeface="Calibri"/>
              </a:rPr>
              <a:t>gây</a:t>
            </a:r>
            <a:r>
              <a:rPr lang="en-GB" dirty="0">
                <a:latin typeface="Calibri"/>
                <a:ea typeface="Calibri"/>
                <a:cs typeface="Calibri"/>
              </a:rPr>
              <a:t> </a:t>
            </a:r>
            <a:r>
              <a:rPr lang="en-GB" dirty="0" err="1">
                <a:latin typeface="Calibri"/>
                <a:ea typeface="Calibri"/>
                <a:cs typeface="Calibri"/>
              </a:rPr>
              <a:t>ra</a:t>
            </a:r>
            <a:r>
              <a:rPr lang="en-GB" dirty="0">
                <a:latin typeface="Calibri"/>
                <a:ea typeface="Calibri"/>
                <a:cs typeface="Calibri"/>
              </a:rPr>
              <a:t> </a:t>
            </a:r>
            <a:r>
              <a:rPr lang="en-GB" dirty="0" err="1">
                <a:latin typeface="Calibri"/>
                <a:ea typeface="Calibri"/>
                <a:cs typeface="Calibri"/>
              </a:rPr>
              <a:t>bệnh</a:t>
            </a:r>
            <a:r>
              <a:rPr lang="en-GB" dirty="0">
                <a:latin typeface="Calibri"/>
                <a:ea typeface="Calibri"/>
                <a:cs typeface="Calibri"/>
              </a:rPr>
              <a:t> </a:t>
            </a:r>
            <a:r>
              <a:rPr lang="en-GB" dirty="0" err="1">
                <a:latin typeface="Calibri"/>
                <a:ea typeface="Calibri"/>
                <a:cs typeface="Calibri"/>
              </a:rPr>
              <a:t>thấp</a:t>
            </a:r>
            <a:r>
              <a:rPr lang="en-GB" dirty="0">
                <a:latin typeface="Calibri"/>
                <a:ea typeface="Calibri"/>
                <a:cs typeface="Calibri"/>
              </a:rPr>
              <a:t> </a:t>
            </a:r>
            <a:r>
              <a:rPr lang="en-GB" dirty="0" err="1">
                <a:latin typeface="Calibri"/>
                <a:ea typeface="Calibri"/>
                <a:cs typeface="Calibri"/>
              </a:rPr>
              <a:t>tim</a:t>
            </a:r>
            <a:endParaRPr lang="en-GB" dirty="0">
              <a:latin typeface="Calibri"/>
              <a:ea typeface="Calibri"/>
              <a:cs typeface="Calibri"/>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4" name="Group 9"/>
          <p:cNvGrpSpPr/>
          <p:nvPr/>
        </p:nvGrpSpPr>
        <p:grpSpPr bwMode="auto">
          <a:xfrm>
            <a:off x="1722862" y="2438400"/>
            <a:ext cx="5791200" cy="4114800"/>
            <a:chOff x="1676400" y="1828800"/>
            <a:chExt cx="6324600" cy="4648200"/>
          </a:xfrm>
        </p:grpSpPr>
        <p:pic>
          <p:nvPicPr>
            <p:cNvPr id="64517" name="Picture 15" descr="Untitled-15"/>
            <p:cNvPicPr>
              <a:picLocks noChangeAspect="1" noChangeArrowheads="1"/>
            </p:cNvPicPr>
            <p:nvPr/>
          </p:nvPicPr>
          <p:blipFill>
            <a:blip r:embed="rId2"/>
            <a:srcRect/>
            <a:stretch>
              <a:fillRect/>
            </a:stretch>
          </p:blipFill>
          <p:spPr bwMode="auto">
            <a:xfrm>
              <a:off x="2234588" y="2667000"/>
              <a:ext cx="4465504" cy="4114800"/>
            </a:xfrm>
            <a:prstGeom prst="rect">
              <a:avLst/>
            </a:prstGeom>
            <a:noFill/>
            <a:ln w="9525">
              <a:noFill/>
              <a:miter lim="800000"/>
              <a:headEnd/>
              <a:tailEnd/>
            </a:ln>
          </p:spPr>
        </p:pic>
        <p:sp>
          <p:nvSpPr>
            <p:cNvPr id="64518" name="Line 7"/>
            <p:cNvSpPr>
              <a:spLocks noChangeShapeType="1"/>
            </p:cNvSpPr>
            <p:nvPr/>
          </p:nvSpPr>
          <p:spPr bwMode="auto">
            <a:xfrm flipV="1">
              <a:off x="5791200" y="2743200"/>
              <a:ext cx="685800" cy="914400"/>
            </a:xfrm>
            <a:prstGeom prst="line">
              <a:avLst/>
            </a:prstGeom>
            <a:noFill/>
            <a:ln w="28575">
              <a:solidFill>
                <a:srgbClr val="FF0000"/>
              </a:solidFill>
              <a:round/>
              <a:tailEnd type="triangle" w="med" len="med"/>
            </a:ln>
          </p:spPr>
          <p:txBody>
            <a:bodyPr/>
            <a:lstStyle/>
            <a:p>
              <a:endParaRPr lang="en-US"/>
            </a:p>
          </p:txBody>
        </p:sp>
        <p:sp>
          <p:nvSpPr>
            <p:cNvPr id="64519" name="Rectangle 8"/>
            <p:cNvSpPr>
              <a:spLocks noChangeArrowheads="1"/>
            </p:cNvSpPr>
            <p:nvPr/>
          </p:nvSpPr>
          <p:spPr bwMode="auto">
            <a:xfrm>
              <a:off x="6172200" y="2286000"/>
              <a:ext cx="1828800" cy="457200"/>
            </a:xfrm>
            <a:prstGeom prst="rect">
              <a:avLst/>
            </a:prstGeom>
            <a:noFill/>
            <a:ln w="9525">
              <a:noFill/>
              <a:miter lim="800000"/>
            </a:ln>
          </p:spPr>
          <p:txBody>
            <a:bodyPr wrap="none" anchor="ctr"/>
            <a:lstStyle/>
            <a:p>
              <a:pPr algn="ctr"/>
              <a:r>
                <a:rPr lang="en-US">
                  <a:latin typeface="Times New Roman" panose="02020603050405020304" pitchFamily="18" charset="0"/>
                  <a:cs typeface="Times New Roman" panose="02020603050405020304" pitchFamily="18" charset="0"/>
                </a:rPr>
                <a:t>ĐỘNG MẠCH VÀNH TRÁI</a:t>
              </a:r>
            </a:p>
          </p:txBody>
        </p:sp>
        <p:sp>
          <p:nvSpPr>
            <p:cNvPr id="64520" name="Line 9"/>
            <p:cNvSpPr>
              <a:spLocks noChangeShapeType="1"/>
            </p:cNvSpPr>
            <p:nvPr/>
          </p:nvSpPr>
          <p:spPr bwMode="auto">
            <a:xfrm flipH="1">
              <a:off x="2514600" y="4648200"/>
              <a:ext cx="533400" cy="533400"/>
            </a:xfrm>
            <a:prstGeom prst="line">
              <a:avLst/>
            </a:prstGeom>
            <a:noFill/>
            <a:ln w="38100">
              <a:solidFill>
                <a:srgbClr val="FF0000"/>
              </a:solidFill>
              <a:round/>
              <a:tailEnd type="triangle" w="med" len="med"/>
            </a:ln>
          </p:spPr>
          <p:txBody>
            <a:bodyPr/>
            <a:lstStyle/>
            <a:p>
              <a:endParaRPr lang="en-US"/>
            </a:p>
          </p:txBody>
        </p:sp>
        <p:sp>
          <p:nvSpPr>
            <p:cNvPr id="64521" name="Rectangle 12"/>
            <p:cNvSpPr>
              <a:spLocks noChangeArrowheads="1"/>
            </p:cNvSpPr>
            <p:nvPr/>
          </p:nvSpPr>
          <p:spPr bwMode="auto">
            <a:xfrm>
              <a:off x="1676400" y="5181600"/>
              <a:ext cx="1143000" cy="685800"/>
            </a:xfrm>
            <a:prstGeom prst="rect">
              <a:avLst/>
            </a:prstGeom>
            <a:noFill/>
            <a:ln w="9525">
              <a:noFill/>
              <a:miter lim="800000"/>
            </a:ln>
          </p:spPr>
          <p:txBody>
            <a:bodyPr wrap="none" anchor="ctr"/>
            <a:lstStyle/>
            <a:p>
              <a:pPr algn="ctr"/>
              <a:r>
                <a:rPr lang="en-US">
                  <a:latin typeface="Times New Roman" panose="02020603050405020304" pitchFamily="18" charset="0"/>
                  <a:cs typeface="Times New Roman" panose="02020603050405020304" pitchFamily="18" charset="0"/>
                </a:rPr>
                <a:t>ĐM VÀNH</a:t>
              </a:r>
            </a:p>
            <a:p>
              <a:pPr algn="ctr"/>
              <a:r>
                <a:rPr lang="en-US">
                  <a:latin typeface="Times New Roman" panose="02020603050405020304" pitchFamily="18" charset="0"/>
                  <a:cs typeface="Times New Roman" panose="02020603050405020304" pitchFamily="18" charset="0"/>
                </a:rPr>
                <a:t>PHẢI</a:t>
              </a:r>
            </a:p>
          </p:txBody>
        </p:sp>
      </p:grpSp>
      <p:sp>
        <p:nvSpPr>
          <p:cNvPr id="11" name="Rectangle 3"/>
          <p:cNvSpPr txBox="1">
            <a:spLocks noChangeArrowheads="1"/>
          </p:cNvSpPr>
          <p:nvPr/>
        </p:nvSpPr>
        <p:spPr bwMode="auto">
          <a:xfrm>
            <a:off x="381000" y="838200"/>
            <a:ext cx="8229600" cy="2667000"/>
          </a:xfrm>
          <a:prstGeom prst="rect">
            <a:avLst/>
          </a:prstGeom>
          <a:noFill/>
          <a:ln w="9525">
            <a:noFill/>
            <a:miter lim="800000"/>
          </a:ln>
        </p:spPr>
        <p:txBody>
          <a:bodyPr/>
          <a:lstStyle/>
          <a:p>
            <a:pPr marL="609600" indent="-609600">
              <a:spcBef>
                <a:spcPct val="20000"/>
              </a:spcBef>
              <a:buFont typeface="Arial" panose="020B0604020202020204" pitchFamily="34" charset="0"/>
              <a:buChar char="•"/>
            </a:pPr>
            <a:r>
              <a:rPr lang="en-US" sz="3200">
                <a:latin typeface="Times New Roman" panose="02020603050405020304" pitchFamily="18" charset="0"/>
                <a:cs typeface="Times New Roman" panose="02020603050405020304" pitchFamily="18" charset="0"/>
              </a:rPr>
              <a:t>ĐMV </a:t>
            </a:r>
            <a:r>
              <a:rPr lang="en-US" sz="3200" err="1">
                <a:latin typeface="Times New Roman" panose="02020603050405020304" pitchFamily="18" charset="0"/>
                <a:cs typeface="Times New Roman" panose="02020603050405020304" pitchFamily="18" charset="0"/>
              </a:rPr>
              <a:t>phải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trái</a:t>
            </a:r>
            <a:r>
              <a:rPr lang="en-US" sz="3200">
                <a:latin typeface="Times New Roman" panose="02020603050405020304" pitchFamily="18" charset="0"/>
                <a:cs typeface="Times New Roman" panose="02020603050405020304" pitchFamily="18" charset="0"/>
              </a:rPr>
              <a:t>. </a:t>
            </a:r>
          </a:p>
          <a:p>
            <a:pPr marL="609600" indent="-609600">
              <a:spcBef>
                <a:spcPct val="20000"/>
              </a:spcBef>
              <a:buFont typeface="Arial" panose="020B0604020202020204" pitchFamily="34" charset="0"/>
              <a:buChar char="•"/>
            </a:pPr>
            <a:r>
              <a:rPr lang="en-US" sz="3200" err="1">
                <a:latin typeface="Times New Roman" panose="02020603050405020304" pitchFamily="18" charset="0"/>
                <a:cs typeface="Times New Roman" panose="02020603050405020304" pitchFamily="18" charset="0"/>
              </a:rPr>
              <a:t>Không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thông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nối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với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các</a:t>
            </a:r>
            <a:r>
              <a:rPr lang="en-US" sz="3200">
                <a:latin typeface="Times New Roman" panose="02020603050405020304" pitchFamily="18" charset="0"/>
                <a:cs typeface="Times New Roman" panose="02020603050405020304" pitchFamily="18" charset="0"/>
              </a:rPr>
              <a:t> ĐM </a:t>
            </a:r>
            <a:r>
              <a:rPr lang="en-US" sz="3200" err="1">
                <a:latin typeface="Times New Roman" panose="02020603050405020304" pitchFamily="18" charset="0"/>
                <a:cs typeface="Times New Roman" panose="02020603050405020304" pitchFamily="18" charset="0"/>
              </a:rPr>
              <a:t>lân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cận</a:t>
            </a:r>
            <a:r>
              <a:rPr lang="en-US" sz="3200">
                <a:latin typeface="Times New Roman" panose="02020603050405020304" pitchFamily="18" charset="0"/>
                <a:cs typeface="Times New Roman" panose="02020603050405020304" pitchFamily="18" charset="0"/>
              </a:rPr>
              <a:t>.</a:t>
            </a:r>
          </a:p>
        </p:txBody>
      </p:sp>
      <p:sp>
        <p:nvSpPr>
          <p:cNvPr id="64516" name="Title 2"/>
          <p:cNvSpPr>
            <a:spLocks noGrp="1"/>
          </p:cNvSpPr>
          <p:nvPr>
            <p:ph type="title"/>
          </p:nvPr>
        </p:nvSpPr>
        <p:spPr>
          <a:xfrm>
            <a:off x="76200" y="762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ĐỘNG MẠCH VÀNH</a:t>
            </a:r>
          </a:p>
        </p:txBody>
      </p:sp>
      <p:sp>
        <p:nvSpPr>
          <p:cNvPr id="2" name="TextBox 1">
            <a:extLst>
              <a:ext uri="{FF2B5EF4-FFF2-40B4-BE49-F238E27FC236}">
                <a16:creationId xmlns:a16="http://schemas.microsoft.com/office/drawing/2014/main" xmlns="" id="{9ACDEFE0-4EE8-FD42-585C-07E9B5C9DF1A}"/>
              </a:ext>
            </a:extLst>
          </p:cNvPr>
          <p:cNvSpPr txBox="1"/>
          <p:nvPr/>
        </p:nvSpPr>
        <p:spPr>
          <a:xfrm>
            <a:off x="8198416" y="313228"/>
            <a:ext cx="42626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ea typeface="Calibri"/>
                <a:cs typeface="Calibri"/>
              </a:rPr>
              <a:t>-</a:t>
            </a:r>
            <a:endParaRPr lang="en-GB"/>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idx="1"/>
          </p:nvPr>
        </p:nvSpPr>
        <p:spPr/>
        <p:txBody>
          <a:bodyPr/>
          <a:lstStyle/>
          <a:p>
            <a:r>
              <a:rPr lang="en-GB" sz="2000" dirty="0">
                <a:cs typeface="Calibri"/>
              </a:rPr>
              <a:t>- ĐM </a:t>
            </a:r>
            <a:r>
              <a:rPr lang="en-GB" sz="2000" dirty="0" err="1">
                <a:cs typeface="Calibri"/>
              </a:rPr>
              <a:t>chủ</a:t>
            </a:r>
            <a:r>
              <a:rPr lang="en-GB" sz="2000" dirty="0">
                <a:cs typeface="Calibri"/>
              </a:rPr>
              <a:t> </a:t>
            </a:r>
            <a:r>
              <a:rPr lang="en-GB" sz="2000" dirty="0" err="1">
                <a:cs typeface="Calibri"/>
              </a:rPr>
              <a:t>xuất</a:t>
            </a:r>
            <a:r>
              <a:rPr lang="en-GB" sz="2000" dirty="0">
                <a:cs typeface="Calibri"/>
              </a:rPr>
              <a:t> </a:t>
            </a:r>
            <a:r>
              <a:rPr lang="en-GB" sz="2000" dirty="0" err="1">
                <a:cs typeface="Calibri"/>
              </a:rPr>
              <a:t>phát</a:t>
            </a:r>
            <a:r>
              <a:rPr lang="en-GB" sz="2000" dirty="0">
                <a:cs typeface="Calibri"/>
              </a:rPr>
              <a:t> </a:t>
            </a:r>
            <a:r>
              <a:rPr lang="en-GB" sz="2000" dirty="0" err="1">
                <a:cs typeface="Calibri"/>
              </a:rPr>
              <a:t>từ</a:t>
            </a:r>
            <a:r>
              <a:rPr lang="en-GB" sz="2000" dirty="0">
                <a:cs typeface="Calibri"/>
              </a:rPr>
              <a:t> </a:t>
            </a:r>
            <a:r>
              <a:rPr lang="en-GB" sz="2000" dirty="0" err="1">
                <a:cs typeface="Calibri"/>
              </a:rPr>
              <a:t>tâm</a:t>
            </a:r>
            <a:r>
              <a:rPr lang="en-GB" sz="2000" dirty="0">
                <a:cs typeface="Calibri"/>
              </a:rPr>
              <a:t> </a:t>
            </a:r>
            <a:r>
              <a:rPr lang="en-GB" sz="2000" dirty="0" err="1">
                <a:cs typeface="Calibri"/>
              </a:rPr>
              <a:t>thất</a:t>
            </a:r>
            <a:r>
              <a:rPr lang="en-GB" sz="2000" dirty="0">
                <a:cs typeface="Calibri"/>
              </a:rPr>
              <a:t> </a:t>
            </a:r>
            <a:r>
              <a:rPr lang="en-GB" sz="2000" dirty="0" err="1">
                <a:cs typeface="Calibri"/>
              </a:rPr>
              <a:t>trái</a:t>
            </a:r>
            <a:r>
              <a:rPr lang="en-GB" sz="2000" dirty="0">
                <a:cs typeface="Calibri"/>
              </a:rPr>
              <a:t>, </a:t>
            </a:r>
            <a:r>
              <a:rPr lang="en-GB" sz="2000" dirty="0" err="1">
                <a:cs typeface="Calibri"/>
              </a:rPr>
              <a:t>rồi</a:t>
            </a:r>
            <a:r>
              <a:rPr lang="en-GB" sz="2000" dirty="0">
                <a:cs typeface="Calibri"/>
              </a:rPr>
              <a:t> </a:t>
            </a:r>
            <a:r>
              <a:rPr lang="en-GB" sz="2000" dirty="0" err="1">
                <a:cs typeface="Calibri"/>
              </a:rPr>
              <a:t>phân</a:t>
            </a:r>
            <a:r>
              <a:rPr lang="en-GB" sz="2000" dirty="0">
                <a:cs typeface="Calibri"/>
              </a:rPr>
              <a:t> </a:t>
            </a:r>
            <a:r>
              <a:rPr lang="en-GB" sz="2000" dirty="0" err="1">
                <a:cs typeface="Calibri"/>
              </a:rPr>
              <a:t>ra</a:t>
            </a:r>
            <a:r>
              <a:rPr lang="en-GB" sz="2000" dirty="0">
                <a:cs typeface="Calibri"/>
              </a:rPr>
              <a:t> </a:t>
            </a:r>
            <a:r>
              <a:rPr lang="en-GB" sz="2000" dirty="0" err="1">
                <a:cs typeface="Calibri"/>
              </a:rPr>
              <a:t>nhiều</a:t>
            </a:r>
            <a:r>
              <a:rPr lang="en-GB" sz="2000" dirty="0">
                <a:cs typeface="Calibri"/>
              </a:rPr>
              <a:t> </a:t>
            </a:r>
            <a:r>
              <a:rPr lang="en-GB" sz="2000" dirty="0" err="1">
                <a:cs typeface="Calibri"/>
              </a:rPr>
              <a:t>nhánh</a:t>
            </a:r>
            <a:r>
              <a:rPr lang="en-GB" sz="2000" dirty="0">
                <a:cs typeface="Calibri"/>
              </a:rPr>
              <a:t>, </a:t>
            </a:r>
            <a:r>
              <a:rPr lang="en-GB" sz="2000" dirty="0" err="1">
                <a:cs typeface="Calibri"/>
              </a:rPr>
              <a:t>trong</a:t>
            </a:r>
            <a:r>
              <a:rPr lang="en-GB" sz="2000" dirty="0">
                <a:cs typeface="Calibri"/>
              </a:rPr>
              <a:t> </a:t>
            </a:r>
            <a:r>
              <a:rPr lang="en-GB" sz="2000" dirty="0" err="1">
                <a:cs typeface="Calibri"/>
              </a:rPr>
              <a:t>đó</a:t>
            </a:r>
            <a:r>
              <a:rPr lang="en-GB" sz="2000" dirty="0">
                <a:cs typeface="Calibri"/>
              </a:rPr>
              <a:t> </a:t>
            </a:r>
            <a:r>
              <a:rPr lang="en-GB" sz="2000" dirty="0" err="1">
                <a:cs typeface="Calibri"/>
              </a:rPr>
              <a:t>có</a:t>
            </a:r>
            <a:r>
              <a:rPr lang="en-GB" sz="2000" dirty="0">
                <a:cs typeface="Calibri"/>
              </a:rPr>
              <a:t> 2 </a:t>
            </a:r>
            <a:r>
              <a:rPr lang="en-GB" sz="2000" dirty="0" err="1">
                <a:cs typeface="Calibri"/>
              </a:rPr>
              <a:t>nhánh</a:t>
            </a:r>
            <a:r>
              <a:rPr lang="en-GB" sz="2000" dirty="0">
                <a:cs typeface="Calibri"/>
              </a:rPr>
              <a:t> </a:t>
            </a:r>
            <a:r>
              <a:rPr lang="en-GB" sz="2000" dirty="0" err="1">
                <a:cs typeface="Calibri"/>
              </a:rPr>
              <a:t>nuôi</a:t>
            </a:r>
            <a:r>
              <a:rPr lang="en-GB" sz="2000" dirty="0">
                <a:cs typeface="Calibri"/>
              </a:rPr>
              <a:t> </a:t>
            </a:r>
            <a:r>
              <a:rPr lang="en-GB" sz="2000" dirty="0" err="1">
                <a:cs typeface="Calibri"/>
              </a:rPr>
              <a:t>tim</a:t>
            </a:r>
            <a:r>
              <a:rPr lang="en-GB" sz="2000" dirty="0">
                <a:cs typeface="Calibri"/>
              </a:rPr>
              <a:t> </a:t>
            </a:r>
            <a:r>
              <a:rPr lang="en-GB" sz="2000" dirty="0" err="1">
                <a:cs typeface="Calibri"/>
              </a:rPr>
              <a:t>là</a:t>
            </a:r>
            <a:r>
              <a:rPr lang="en-GB" sz="2000" dirty="0">
                <a:cs typeface="Calibri"/>
              </a:rPr>
              <a:t> ĐM </a:t>
            </a:r>
            <a:r>
              <a:rPr lang="en-GB" sz="2000" dirty="0" err="1">
                <a:cs typeface="Calibri"/>
              </a:rPr>
              <a:t>vành</a:t>
            </a:r>
            <a:r>
              <a:rPr lang="en-GB" sz="2000" dirty="0">
                <a:cs typeface="Calibri"/>
              </a:rPr>
              <a:t> T + P, </a:t>
            </a:r>
            <a:r>
              <a:rPr lang="en-GB" sz="2000" dirty="0" err="1">
                <a:cs typeface="Calibri"/>
              </a:rPr>
              <a:t>cùng</a:t>
            </a:r>
            <a:r>
              <a:rPr lang="en-GB" sz="2000" dirty="0">
                <a:cs typeface="Calibri"/>
              </a:rPr>
              <a:t> </a:t>
            </a:r>
            <a:r>
              <a:rPr lang="en-GB" sz="2000" dirty="0" err="1">
                <a:cs typeface="Calibri"/>
              </a:rPr>
              <a:t>xuất</a:t>
            </a:r>
            <a:r>
              <a:rPr lang="en-GB" sz="2000" dirty="0">
                <a:cs typeface="Calibri"/>
              </a:rPr>
              <a:t> </a:t>
            </a:r>
            <a:r>
              <a:rPr lang="en-GB" sz="2000" dirty="0" err="1">
                <a:cs typeface="Calibri"/>
              </a:rPr>
              <a:t>phát</a:t>
            </a:r>
            <a:r>
              <a:rPr lang="en-GB" sz="2000" dirty="0">
                <a:cs typeface="Calibri"/>
              </a:rPr>
              <a:t> </a:t>
            </a:r>
            <a:r>
              <a:rPr lang="en-GB" sz="2000" dirty="0" err="1">
                <a:cs typeface="Calibri"/>
              </a:rPr>
              <a:t>từ</a:t>
            </a:r>
            <a:r>
              <a:rPr lang="en-GB" sz="2000" dirty="0">
                <a:cs typeface="Calibri"/>
              </a:rPr>
              <a:t> </a:t>
            </a:r>
            <a:r>
              <a:rPr lang="en-GB" sz="2000" dirty="0" err="1">
                <a:cs typeface="Calibri"/>
              </a:rPr>
              <a:t>cung</a:t>
            </a:r>
            <a:r>
              <a:rPr lang="en-GB" sz="2000" dirty="0">
                <a:cs typeface="Calibri"/>
              </a:rPr>
              <a:t> ĐM </a:t>
            </a:r>
            <a:r>
              <a:rPr lang="en-GB" sz="2000" dirty="0" err="1">
                <a:cs typeface="Calibri"/>
              </a:rPr>
              <a:t>chủ</a:t>
            </a:r>
            <a:r>
              <a:rPr lang="en-GB" sz="2000" dirty="0">
                <a:cs typeface="Calibri"/>
              </a:rPr>
              <a:t>.</a:t>
            </a:r>
            <a:endParaRPr lang="en-US" sz="2000" dirty="0"/>
          </a:p>
          <a:p>
            <a:r>
              <a:rPr lang="en-GB" sz="2000" dirty="0">
                <a:cs typeface="Calibri"/>
              </a:rPr>
              <a:t>- ĐM </a:t>
            </a:r>
            <a:r>
              <a:rPr lang="en-GB" sz="2000" dirty="0" err="1">
                <a:cs typeface="Calibri"/>
              </a:rPr>
              <a:t>vành</a:t>
            </a:r>
            <a:r>
              <a:rPr lang="en-GB" sz="2000" dirty="0">
                <a:cs typeface="Calibri"/>
              </a:rPr>
              <a:t> T </a:t>
            </a:r>
            <a:r>
              <a:rPr lang="en-GB" sz="2000" dirty="0" err="1">
                <a:cs typeface="Calibri"/>
              </a:rPr>
              <a:t>gồm</a:t>
            </a:r>
            <a:r>
              <a:rPr lang="en-GB" sz="2000" dirty="0">
                <a:cs typeface="Calibri"/>
              </a:rPr>
              <a:t> 2 </a:t>
            </a:r>
            <a:r>
              <a:rPr lang="en-GB" sz="2000" dirty="0" err="1">
                <a:cs typeface="Calibri"/>
              </a:rPr>
              <a:t>nhánh</a:t>
            </a:r>
            <a:r>
              <a:rPr lang="en-GB" sz="2000" dirty="0">
                <a:cs typeface="Calibri"/>
              </a:rPr>
              <a:t> </a:t>
            </a:r>
            <a:r>
              <a:rPr lang="en-GB" sz="2000" dirty="0" err="1">
                <a:cs typeface="Calibri"/>
              </a:rPr>
              <a:t>chính</a:t>
            </a:r>
            <a:r>
              <a:rPr lang="en-GB" sz="2000" dirty="0">
                <a:cs typeface="Calibri"/>
              </a:rPr>
              <a:t>: </a:t>
            </a:r>
            <a:r>
              <a:rPr lang="en-GB" sz="2000" dirty="0" err="1">
                <a:cs typeface="Calibri"/>
              </a:rPr>
              <a:t>động</a:t>
            </a:r>
            <a:r>
              <a:rPr lang="en-GB" sz="2000" dirty="0">
                <a:cs typeface="Calibri"/>
              </a:rPr>
              <a:t> </a:t>
            </a:r>
            <a:r>
              <a:rPr lang="en-GB" sz="2000" dirty="0" err="1">
                <a:cs typeface="Calibri"/>
              </a:rPr>
              <a:t>mạch</a:t>
            </a:r>
            <a:r>
              <a:rPr lang="en-GB" sz="2000" dirty="0">
                <a:cs typeface="Calibri"/>
              </a:rPr>
              <a:t> </a:t>
            </a:r>
            <a:r>
              <a:rPr lang="en-GB" sz="2000" dirty="0" err="1">
                <a:cs typeface="Calibri"/>
              </a:rPr>
              <a:t>mũ</a:t>
            </a:r>
            <a:r>
              <a:rPr lang="en-GB" sz="2000" dirty="0">
                <a:cs typeface="Calibri"/>
              </a:rPr>
              <a:t>, </a:t>
            </a:r>
            <a:r>
              <a:rPr lang="en-GB" sz="2000" dirty="0" err="1">
                <a:cs typeface="Calibri"/>
              </a:rPr>
              <a:t>động</a:t>
            </a:r>
            <a:r>
              <a:rPr lang="en-GB" sz="2000" dirty="0">
                <a:cs typeface="Calibri"/>
              </a:rPr>
              <a:t> </a:t>
            </a:r>
            <a:r>
              <a:rPr lang="en-GB" sz="2000" dirty="0" err="1">
                <a:cs typeface="Calibri"/>
              </a:rPr>
              <a:t>mạch</a:t>
            </a:r>
            <a:r>
              <a:rPr lang="en-GB" sz="2000" dirty="0">
                <a:cs typeface="Calibri"/>
              </a:rPr>
              <a:t> </a:t>
            </a:r>
            <a:r>
              <a:rPr lang="en-GB" sz="2000" dirty="0" err="1">
                <a:cs typeface="Calibri"/>
              </a:rPr>
              <a:t>thông</a:t>
            </a:r>
            <a:r>
              <a:rPr lang="en-GB" sz="2000" dirty="0">
                <a:cs typeface="Calibri"/>
              </a:rPr>
              <a:t> </a:t>
            </a:r>
            <a:r>
              <a:rPr lang="en-GB" sz="2000" dirty="0" err="1">
                <a:cs typeface="Calibri"/>
              </a:rPr>
              <a:t>liên</a:t>
            </a:r>
            <a:r>
              <a:rPr lang="en-GB" sz="2000" dirty="0">
                <a:cs typeface="Calibri"/>
              </a:rPr>
              <a:t> </a:t>
            </a:r>
            <a:r>
              <a:rPr lang="en-GB" sz="2000" dirty="0" err="1">
                <a:cs typeface="Calibri"/>
              </a:rPr>
              <a:t>thất</a:t>
            </a:r>
            <a:r>
              <a:rPr lang="en-GB" sz="2000" dirty="0">
                <a:cs typeface="Calibri"/>
              </a:rPr>
              <a:t> </a:t>
            </a:r>
            <a:r>
              <a:rPr lang="en-GB" sz="2000" dirty="0" err="1">
                <a:cs typeface="Calibri"/>
              </a:rPr>
              <a:t>trước</a:t>
            </a:r>
            <a:r>
              <a:rPr lang="en-GB" sz="2000" dirty="0">
                <a:cs typeface="Calibri"/>
              </a:rPr>
              <a:t>.</a:t>
            </a:r>
            <a:endParaRPr lang="en-GB" sz="2000" dirty="0"/>
          </a:p>
          <a:p>
            <a:r>
              <a:rPr lang="en-GB" sz="2000" dirty="0">
                <a:cs typeface="Calibri"/>
              </a:rPr>
              <a:t>- ĐM </a:t>
            </a:r>
            <a:r>
              <a:rPr lang="en-GB" sz="2000" dirty="0" err="1">
                <a:cs typeface="Calibri"/>
              </a:rPr>
              <a:t>vành</a:t>
            </a:r>
            <a:r>
              <a:rPr lang="en-GB" sz="2000" dirty="0">
                <a:cs typeface="Calibri"/>
              </a:rPr>
              <a:t> P </a:t>
            </a:r>
            <a:r>
              <a:rPr lang="en-GB" sz="2000" dirty="0" err="1">
                <a:cs typeface="Calibri"/>
              </a:rPr>
              <a:t>gồm</a:t>
            </a:r>
            <a:r>
              <a:rPr lang="en-GB" sz="2000" dirty="0">
                <a:cs typeface="Calibri"/>
              </a:rPr>
              <a:t> 3 </a:t>
            </a:r>
            <a:r>
              <a:rPr lang="en-GB" sz="2000" dirty="0" err="1">
                <a:cs typeface="Calibri"/>
              </a:rPr>
              <a:t>đoạn</a:t>
            </a:r>
            <a:r>
              <a:rPr lang="en-GB" sz="2000" dirty="0">
                <a:cs typeface="Calibri"/>
              </a:rPr>
              <a:t>: </a:t>
            </a:r>
            <a:r>
              <a:rPr lang="en-GB" sz="2000" dirty="0" err="1">
                <a:cs typeface="Calibri"/>
              </a:rPr>
              <a:t>đoạn</a:t>
            </a:r>
            <a:r>
              <a:rPr lang="en-GB" sz="2000" dirty="0">
                <a:cs typeface="Calibri"/>
              </a:rPr>
              <a:t> </a:t>
            </a:r>
            <a:r>
              <a:rPr lang="en-GB" sz="2000" dirty="0" err="1">
                <a:cs typeface="Calibri"/>
              </a:rPr>
              <a:t>gần</a:t>
            </a:r>
            <a:r>
              <a:rPr lang="en-GB" sz="2000" dirty="0">
                <a:cs typeface="Calibri"/>
              </a:rPr>
              <a:t> </a:t>
            </a:r>
            <a:r>
              <a:rPr lang="en-GB" sz="2000" dirty="0" err="1">
                <a:cs typeface="Calibri"/>
              </a:rPr>
              <a:t>động</a:t>
            </a:r>
            <a:r>
              <a:rPr lang="en-GB" sz="2000" dirty="0">
                <a:cs typeface="Calibri"/>
              </a:rPr>
              <a:t> </a:t>
            </a:r>
            <a:r>
              <a:rPr lang="en-GB" sz="2000" dirty="0" err="1">
                <a:cs typeface="Calibri"/>
              </a:rPr>
              <a:t>mạch</a:t>
            </a:r>
            <a:r>
              <a:rPr lang="en-GB" sz="2000" dirty="0">
                <a:cs typeface="Calibri"/>
              </a:rPr>
              <a:t> </a:t>
            </a:r>
            <a:r>
              <a:rPr lang="en-GB" sz="2000" dirty="0" err="1">
                <a:cs typeface="Calibri"/>
              </a:rPr>
              <a:t>vành</a:t>
            </a:r>
            <a:r>
              <a:rPr lang="en-GB" sz="2000" dirty="0">
                <a:cs typeface="Calibri"/>
              </a:rPr>
              <a:t> </a:t>
            </a:r>
            <a:r>
              <a:rPr lang="en-GB" sz="2000" dirty="0" err="1">
                <a:cs typeface="Calibri"/>
              </a:rPr>
              <a:t>phải</a:t>
            </a:r>
            <a:r>
              <a:rPr lang="en-GB" sz="2000" dirty="0">
                <a:cs typeface="Calibri"/>
              </a:rPr>
              <a:t>,  </a:t>
            </a:r>
            <a:r>
              <a:rPr lang="en-GB" sz="2000" dirty="0" err="1">
                <a:cs typeface="Calibri"/>
              </a:rPr>
              <a:t>đoạn</a:t>
            </a:r>
            <a:r>
              <a:rPr lang="en-GB" sz="2000" dirty="0">
                <a:cs typeface="Calibri"/>
              </a:rPr>
              <a:t> </a:t>
            </a:r>
            <a:r>
              <a:rPr lang="en-GB" sz="2000" dirty="0" err="1">
                <a:cs typeface="Calibri"/>
              </a:rPr>
              <a:t>giữa</a:t>
            </a:r>
            <a:r>
              <a:rPr lang="en-GB" sz="2000" dirty="0">
                <a:cs typeface="Calibri"/>
              </a:rPr>
              <a:t> </a:t>
            </a:r>
            <a:r>
              <a:rPr lang="en-GB" sz="2000" dirty="0" err="1">
                <a:cs typeface="Calibri"/>
              </a:rPr>
              <a:t>động</a:t>
            </a:r>
            <a:r>
              <a:rPr lang="en-GB" sz="2000" dirty="0">
                <a:cs typeface="Calibri"/>
              </a:rPr>
              <a:t> </a:t>
            </a:r>
            <a:r>
              <a:rPr lang="en-GB" sz="2000" dirty="0" err="1">
                <a:cs typeface="Calibri"/>
              </a:rPr>
              <a:t>mạch</a:t>
            </a:r>
            <a:r>
              <a:rPr lang="en-GB" sz="2000" dirty="0">
                <a:cs typeface="Calibri"/>
              </a:rPr>
              <a:t> </a:t>
            </a:r>
            <a:r>
              <a:rPr lang="en-GB" sz="2000" dirty="0" err="1">
                <a:cs typeface="Calibri"/>
              </a:rPr>
              <a:t>vành</a:t>
            </a:r>
            <a:r>
              <a:rPr lang="en-GB" sz="2000" dirty="0">
                <a:cs typeface="Calibri"/>
              </a:rPr>
              <a:t> </a:t>
            </a:r>
            <a:r>
              <a:rPr lang="en-GB" sz="2000" dirty="0" err="1">
                <a:cs typeface="Calibri"/>
              </a:rPr>
              <a:t>phải</a:t>
            </a:r>
            <a:r>
              <a:rPr lang="en-GB" sz="2000" dirty="0">
                <a:cs typeface="Calibri"/>
              </a:rPr>
              <a:t>,  </a:t>
            </a:r>
            <a:r>
              <a:rPr lang="en-GB" sz="2000" dirty="0" err="1">
                <a:cs typeface="Calibri"/>
              </a:rPr>
              <a:t>đoạn</a:t>
            </a:r>
            <a:r>
              <a:rPr lang="en-GB" sz="2000" dirty="0">
                <a:cs typeface="Calibri"/>
              </a:rPr>
              <a:t> </a:t>
            </a:r>
            <a:r>
              <a:rPr lang="en-GB" sz="2000" dirty="0" err="1">
                <a:cs typeface="Calibri"/>
              </a:rPr>
              <a:t>xa</a:t>
            </a:r>
            <a:r>
              <a:rPr lang="en-GB" sz="2000" dirty="0">
                <a:cs typeface="Calibri"/>
              </a:rPr>
              <a:t> </a:t>
            </a:r>
            <a:r>
              <a:rPr lang="en-GB" sz="2000" dirty="0" err="1">
                <a:cs typeface="Calibri"/>
              </a:rPr>
              <a:t>động</a:t>
            </a:r>
            <a:r>
              <a:rPr lang="en-GB" sz="2000" dirty="0">
                <a:cs typeface="Calibri"/>
              </a:rPr>
              <a:t> </a:t>
            </a:r>
            <a:r>
              <a:rPr lang="en-GB" sz="2000" dirty="0" err="1">
                <a:cs typeface="Calibri"/>
              </a:rPr>
              <a:t>mạch</a:t>
            </a:r>
            <a:r>
              <a:rPr lang="en-GB" sz="2000" dirty="0">
                <a:cs typeface="Calibri"/>
              </a:rPr>
              <a:t> </a:t>
            </a:r>
            <a:r>
              <a:rPr lang="en-GB" sz="2000" dirty="0" err="1">
                <a:cs typeface="Calibri"/>
              </a:rPr>
              <a:t>vành</a:t>
            </a:r>
            <a:r>
              <a:rPr lang="en-GB" sz="2000" dirty="0">
                <a:cs typeface="Calibri"/>
              </a:rPr>
              <a:t> </a:t>
            </a:r>
            <a:r>
              <a:rPr lang="en-GB" sz="2000" dirty="0" err="1">
                <a:cs typeface="Calibri"/>
              </a:rPr>
              <a:t>phải</a:t>
            </a:r>
            <a:r>
              <a:rPr lang="en-GB" sz="2000" dirty="0">
                <a:cs typeface="Calibri"/>
              </a:rPr>
              <a:t>. </a:t>
            </a:r>
            <a:r>
              <a:rPr lang="en-GB" sz="2000" dirty="0" err="1">
                <a:cs typeface="Calibri"/>
              </a:rPr>
              <a:t>Phần</a:t>
            </a:r>
            <a:r>
              <a:rPr lang="en-GB" sz="2000" dirty="0">
                <a:cs typeface="Calibri"/>
              </a:rPr>
              <a:t> </a:t>
            </a:r>
            <a:r>
              <a:rPr lang="en-GB" sz="2000" dirty="0" err="1">
                <a:cs typeface="Calibri"/>
              </a:rPr>
              <a:t>cuối</a:t>
            </a:r>
            <a:r>
              <a:rPr lang="en-GB" sz="2000" dirty="0">
                <a:cs typeface="Calibri"/>
              </a:rPr>
              <a:t> </a:t>
            </a:r>
            <a:r>
              <a:rPr lang="en-GB" sz="2000" dirty="0" err="1">
                <a:cs typeface="Calibri"/>
              </a:rPr>
              <a:t>của</a:t>
            </a:r>
            <a:r>
              <a:rPr lang="en-GB" sz="2000" dirty="0">
                <a:cs typeface="Calibri"/>
              </a:rPr>
              <a:t> </a:t>
            </a:r>
            <a:r>
              <a:rPr lang="en-GB" sz="2000" dirty="0" err="1">
                <a:cs typeface="Calibri"/>
              </a:rPr>
              <a:t>nó</a:t>
            </a:r>
            <a:r>
              <a:rPr lang="en-GB" sz="2000" dirty="0">
                <a:cs typeface="Calibri"/>
              </a:rPr>
              <a:t> </a:t>
            </a:r>
            <a:r>
              <a:rPr lang="en-GB" sz="2000" dirty="0" err="1">
                <a:cs typeface="Calibri"/>
              </a:rPr>
              <a:t>là</a:t>
            </a:r>
            <a:r>
              <a:rPr lang="en-GB" sz="2000" dirty="0">
                <a:cs typeface="Calibri"/>
              </a:rPr>
              <a:t> </a:t>
            </a:r>
            <a:r>
              <a:rPr lang="en-GB" sz="2000" dirty="0" err="1">
                <a:cs typeface="Calibri"/>
              </a:rPr>
              <a:t>động</a:t>
            </a:r>
            <a:r>
              <a:rPr lang="en-GB" sz="2000" dirty="0">
                <a:cs typeface="Calibri"/>
              </a:rPr>
              <a:t> </a:t>
            </a:r>
            <a:r>
              <a:rPr lang="en-GB" sz="2000" dirty="0" err="1">
                <a:cs typeface="Calibri"/>
              </a:rPr>
              <a:t>mạch</a:t>
            </a:r>
            <a:r>
              <a:rPr lang="en-GB" sz="2000" dirty="0">
                <a:cs typeface="Calibri"/>
              </a:rPr>
              <a:t> </a:t>
            </a:r>
            <a:r>
              <a:rPr lang="en-GB" sz="2000" dirty="0" err="1">
                <a:cs typeface="Calibri"/>
              </a:rPr>
              <a:t>thông</a:t>
            </a:r>
            <a:r>
              <a:rPr lang="en-GB" sz="2000" dirty="0">
                <a:cs typeface="Calibri"/>
              </a:rPr>
              <a:t> </a:t>
            </a:r>
            <a:r>
              <a:rPr lang="en-GB" sz="2000" dirty="0" err="1">
                <a:cs typeface="Calibri"/>
              </a:rPr>
              <a:t>liên</a:t>
            </a:r>
            <a:r>
              <a:rPr lang="en-GB" sz="2000" dirty="0">
                <a:cs typeface="Calibri"/>
              </a:rPr>
              <a:t> </a:t>
            </a:r>
            <a:r>
              <a:rPr lang="en-GB" sz="2000" dirty="0" err="1">
                <a:cs typeface="Calibri"/>
              </a:rPr>
              <a:t>thất</a:t>
            </a:r>
            <a:r>
              <a:rPr lang="en-GB" sz="2000" dirty="0">
                <a:cs typeface="Calibri"/>
              </a:rPr>
              <a:t> </a:t>
            </a:r>
            <a:r>
              <a:rPr lang="en-GB" sz="2000" dirty="0" err="1">
                <a:cs typeface="Calibri"/>
              </a:rPr>
              <a:t>sau</a:t>
            </a:r>
            <a:r>
              <a:rPr lang="en-GB" sz="2000" dirty="0">
                <a:cs typeface="Calibri"/>
              </a:rPr>
              <a:t>.</a:t>
            </a:r>
            <a:endParaRPr lang="en-GB" sz="2000" dirty="0"/>
          </a:p>
          <a:p>
            <a:r>
              <a:rPr lang="en-GB" sz="2000" dirty="0">
                <a:cs typeface="Calibri"/>
              </a:rPr>
              <a:t>- ĐM </a:t>
            </a:r>
            <a:r>
              <a:rPr lang="en-GB" sz="2000" dirty="0" err="1">
                <a:cs typeface="Calibri"/>
              </a:rPr>
              <a:t>vành</a:t>
            </a:r>
            <a:r>
              <a:rPr lang="en-GB" sz="2000" dirty="0">
                <a:cs typeface="Calibri"/>
              </a:rPr>
              <a:t> P </a:t>
            </a:r>
            <a:r>
              <a:rPr lang="en-GB" sz="2000" dirty="0" err="1">
                <a:cs typeface="Calibri"/>
              </a:rPr>
              <a:t>cung</a:t>
            </a:r>
            <a:r>
              <a:rPr lang="en-GB" sz="2000" dirty="0">
                <a:cs typeface="Calibri"/>
              </a:rPr>
              <a:t> </a:t>
            </a:r>
            <a:r>
              <a:rPr lang="en-GB" sz="2000" dirty="0" err="1">
                <a:cs typeface="Calibri"/>
              </a:rPr>
              <a:t>cấp</a:t>
            </a:r>
            <a:r>
              <a:rPr lang="en-GB" sz="2000" dirty="0">
                <a:cs typeface="Calibri"/>
              </a:rPr>
              <a:t> </a:t>
            </a:r>
            <a:r>
              <a:rPr lang="en-GB" sz="2000" dirty="0" err="1">
                <a:cs typeface="Calibri"/>
              </a:rPr>
              <a:t>máu</a:t>
            </a:r>
            <a:r>
              <a:rPr lang="en-GB" sz="2000" dirty="0">
                <a:cs typeface="Calibri"/>
              </a:rPr>
              <a:t> </a:t>
            </a:r>
            <a:r>
              <a:rPr lang="en-GB" sz="2000" dirty="0" err="1">
                <a:cs typeface="Calibri"/>
              </a:rPr>
              <a:t>cho</a:t>
            </a:r>
            <a:r>
              <a:rPr lang="en-GB" sz="2000" dirty="0">
                <a:cs typeface="Calibri"/>
              </a:rPr>
              <a:t> </a:t>
            </a:r>
            <a:r>
              <a:rPr lang="en-GB" sz="2000" dirty="0" err="1">
                <a:cs typeface="Calibri"/>
              </a:rPr>
              <a:t>tim</a:t>
            </a:r>
            <a:r>
              <a:rPr lang="en-GB" sz="2000" dirty="0">
                <a:cs typeface="Calibri"/>
              </a:rPr>
              <a:t> P </a:t>
            </a:r>
            <a:r>
              <a:rPr lang="en-GB" sz="2000" dirty="0" err="1">
                <a:cs typeface="Calibri"/>
              </a:rPr>
              <a:t>và</a:t>
            </a:r>
            <a:r>
              <a:rPr lang="en-GB" sz="2000" dirty="0">
                <a:cs typeface="Calibri"/>
              </a:rPr>
              <a:t> 30% </a:t>
            </a:r>
            <a:r>
              <a:rPr lang="en-GB" sz="2000" dirty="0" err="1">
                <a:cs typeface="Calibri"/>
              </a:rPr>
              <a:t>cho</a:t>
            </a:r>
            <a:r>
              <a:rPr lang="en-GB" sz="2000" dirty="0">
                <a:cs typeface="Calibri"/>
              </a:rPr>
              <a:t> </a:t>
            </a:r>
            <a:r>
              <a:rPr lang="en-GB" sz="2000" dirty="0" err="1">
                <a:cs typeface="Calibri"/>
              </a:rPr>
              <a:t>tim</a:t>
            </a:r>
            <a:r>
              <a:rPr lang="en-GB" sz="2000" dirty="0">
                <a:cs typeface="Calibri"/>
              </a:rPr>
              <a:t> T.</a:t>
            </a:r>
            <a:endParaRPr lang="en-GB" sz="2000" dirty="0"/>
          </a:p>
          <a:p>
            <a:r>
              <a:rPr lang="en-GB" sz="2000" dirty="0">
                <a:cs typeface="Calibri"/>
              </a:rPr>
              <a:t>- ĐM </a:t>
            </a:r>
            <a:r>
              <a:rPr lang="en-GB" sz="2000" dirty="0" err="1">
                <a:cs typeface="Calibri"/>
              </a:rPr>
              <a:t>vành</a:t>
            </a:r>
            <a:r>
              <a:rPr lang="en-GB" sz="2000" dirty="0">
                <a:cs typeface="Calibri"/>
              </a:rPr>
              <a:t> T </a:t>
            </a:r>
            <a:r>
              <a:rPr lang="en-GB" sz="2000" dirty="0" err="1">
                <a:cs typeface="Calibri"/>
              </a:rPr>
              <a:t>cung</a:t>
            </a:r>
            <a:r>
              <a:rPr lang="en-GB" sz="2000" dirty="0">
                <a:cs typeface="Calibri"/>
              </a:rPr>
              <a:t> </a:t>
            </a:r>
            <a:r>
              <a:rPr lang="en-GB" sz="2000" dirty="0" err="1">
                <a:cs typeface="Calibri"/>
              </a:rPr>
              <a:t>cấp</a:t>
            </a:r>
            <a:r>
              <a:rPr lang="en-GB" sz="2000" dirty="0">
                <a:cs typeface="Calibri"/>
              </a:rPr>
              <a:t> 70% </a:t>
            </a:r>
            <a:r>
              <a:rPr lang="en-GB" sz="2000" dirty="0" err="1">
                <a:cs typeface="Calibri"/>
              </a:rPr>
              <a:t>lượng</a:t>
            </a:r>
            <a:r>
              <a:rPr lang="en-GB" sz="2000" dirty="0">
                <a:cs typeface="Calibri"/>
              </a:rPr>
              <a:t> </a:t>
            </a:r>
            <a:r>
              <a:rPr lang="en-GB" sz="2000" dirty="0" err="1">
                <a:cs typeface="Calibri"/>
              </a:rPr>
              <a:t>máu</a:t>
            </a:r>
            <a:r>
              <a:rPr lang="en-GB" sz="2000" dirty="0">
                <a:cs typeface="Calibri"/>
              </a:rPr>
              <a:t> </a:t>
            </a:r>
            <a:r>
              <a:rPr lang="en-GB" sz="2000" dirty="0" err="1">
                <a:cs typeface="Calibri"/>
              </a:rPr>
              <a:t>còn</a:t>
            </a:r>
            <a:r>
              <a:rPr lang="en-GB" sz="2000" dirty="0">
                <a:cs typeface="Calibri"/>
              </a:rPr>
              <a:t> </a:t>
            </a:r>
            <a:r>
              <a:rPr lang="en-GB" sz="2000" dirty="0" err="1">
                <a:cs typeface="Calibri"/>
              </a:rPr>
              <a:t>lại</a:t>
            </a:r>
            <a:r>
              <a:rPr lang="en-GB" sz="2000" dirty="0">
                <a:cs typeface="Calibri"/>
              </a:rPr>
              <a:t> </a:t>
            </a:r>
            <a:r>
              <a:rPr lang="en-GB" sz="2000" dirty="0" err="1">
                <a:cs typeface="Calibri"/>
              </a:rPr>
              <a:t>cho</a:t>
            </a:r>
            <a:r>
              <a:rPr lang="en-GB" sz="2000" dirty="0">
                <a:cs typeface="Calibri"/>
              </a:rPr>
              <a:t> </a:t>
            </a:r>
            <a:r>
              <a:rPr lang="en-GB" sz="2000" dirty="0" err="1">
                <a:cs typeface="Calibri"/>
              </a:rPr>
              <a:t>tim</a:t>
            </a:r>
            <a:r>
              <a:rPr lang="en-GB" sz="2000" dirty="0">
                <a:cs typeface="Calibri"/>
              </a:rPr>
              <a:t> T, 1/3 </a:t>
            </a:r>
            <a:r>
              <a:rPr lang="en-GB" sz="2000" dirty="0" err="1">
                <a:cs typeface="Calibri"/>
              </a:rPr>
              <a:t>trong</a:t>
            </a:r>
            <a:r>
              <a:rPr lang="en-GB" sz="2000" dirty="0">
                <a:cs typeface="Calibri"/>
              </a:rPr>
              <a:t> 70% </a:t>
            </a:r>
            <a:r>
              <a:rPr lang="en-GB" sz="2000" dirty="0" err="1">
                <a:cs typeface="Calibri"/>
              </a:rPr>
              <a:t>đó</a:t>
            </a:r>
            <a:r>
              <a:rPr lang="en-GB" sz="2000" dirty="0">
                <a:cs typeface="Calibri"/>
              </a:rPr>
              <a:t> </a:t>
            </a:r>
            <a:r>
              <a:rPr lang="en-GB" sz="2000" dirty="0" err="1">
                <a:cs typeface="Calibri"/>
              </a:rPr>
              <a:t>lấy</a:t>
            </a:r>
            <a:r>
              <a:rPr lang="en-GB" sz="2000" dirty="0">
                <a:cs typeface="Calibri"/>
              </a:rPr>
              <a:t> </a:t>
            </a:r>
            <a:r>
              <a:rPr lang="en-GB" sz="2000" dirty="0" err="1">
                <a:cs typeface="Calibri"/>
              </a:rPr>
              <a:t>từ</a:t>
            </a:r>
            <a:r>
              <a:rPr lang="en-GB" sz="2000" dirty="0">
                <a:cs typeface="Calibri"/>
              </a:rPr>
              <a:t> </a:t>
            </a:r>
            <a:r>
              <a:rPr lang="en-GB" sz="2000" dirty="0" err="1">
                <a:cs typeface="Calibri"/>
              </a:rPr>
              <a:t>động</a:t>
            </a:r>
            <a:r>
              <a:rPr lang="en-GB" sz="2000" dirty="0">
                <a:cs typeface="Calibri"/>
              </a:rPr>
              <a:t> </a:t>
            </a:r>
            <a:r>
              <a:rPr lang="en-GB" sz="2000" dirty="0" err="1">
                <a:cs typeface="Calibri"/>
              </a:rPr>
              <a:t>mạch</a:t>
            </a:r>
            <a:r>
              <a:rPr lang="en-GB" sz="2000" dirty="0">
                <a:cs typeface="Calibri"/>
              </a:rPr>
              <a:t> </a:t>
            </a:r>
            <a:r>
              <a:rPr lang="en-GB" sz="2000" dirty="0" err="1">
                <a:cs typeface="Calibri"/>
              </a:rPr>
              <a:t>mũ</a:t>
            </a:r>
            <a:r>
              <a:rPr lang="en-GB" sz="2000" dirty="0">
                <a:cs typeface="Calibri"/>
              </a:rPr>
              <a:t> </a:t>
            </a:r>
            <a:r>
              <a:rPr lang="en-GB" sz="2000" dirty="0" err="1">
                <a:cs typeface="Calibri"/>
              </a:rPr>
              <a:t>trái</a:t>
            </a:r>
            <a:r>
              <a:rPr lang="en-GB" sz="2000" dirty="0">
                <a:cs typeface="Calibri"/>
              </a:rPr>
              <a:t>.</a:t>
            </a:r>
            <a:endParaRPr lang="en-GB" sz="2000" dirty="0"/>
          </a:p>
          <a:p>
            <a:endParaRPr lang="en-US" sz="2000" dirty="0"/>
          </a:p>
        </p:txBody>
      </p:sp>
    </p:spTree>
    <p:extLst>
      <p:ext uri="{BB962C8B-B14F-4D97-AF65-F5344CB8AC3E}">
        <p14:creationId xmlns:p14="http://schemas.microsoft.com/office/powerpoint/2010/main" val="2926574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4305" y="91440"/>
            <a:ext cx="8893175" cy="63709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26365" y="85725"/>
            <a:ext cx="8795385" cy="66116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body" sz="half" idx="1"/>
          </p:nvPr>
        </p:nvSpPr>
        <p:spPr>
          <a:xfrm>
            <a:off x="76200" y="1798638"/>
            <a:ext cx="5257800" cy="3611562"/>
          </a:xfrm>
        </p:spPr>
        <p:txBody>
          <a:bodyPr/>
          <a:lstStyle/>
          <a:p>
            <a:pPr eaLnBrk="1" hangingPunct="1">
              <a:lnSpc>
                <a:spcPct val="90000"/>
              </a:lnSpc>
              <a:buFont typeface="Wingdings" panose="05000000000000000000" pitchFamily="2" charset="2"/>
              <a:buChar char="v"/>
            </a:pPr>
            <a:r>
              <a:rPr lang="en-US" sz="1800" dirty="0" err="1">
                <a:latin typeface="Times New Roman" panose="02020603050405020304" pitchFamily="18" charset="0"/>
                <a:cs typeface="Times New Roman" panose="02020603050405020304" pitchFamily="18" charset="0"/>
              </a:rPr>
              <a:t>Thần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kinh</a:t>
            </a:r>
            <a:r>
              <a:rPr lang="en-US" sz="1800" dirty="0">
                <a:latin typeface="Times New Roman" panose="02020603050405020304" pitchFamily="18" charset="0"/>
                <a:cs typeface="Times New Roman" panose="02020603050405020304" pitchFamily="18" charset="0"/>
              </a:rPr>
              <a:t> chi </a:t>
            </a:r>
            <a:r>
              <a:rPr lang="en-US" sz="1800" dirty="0" err="1">
                <a:latin typeface="Times New Roman" panose="02020603050405020304" pitchFamily="18" charset="0"/>
                <a:cs typeface="Times New Roman" panose="02020603050405020304" pitchFamily="18" charset="0"/>
              </a:rPr>
              <a:t>phối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b="1" i="1" u="sng" dirty="0" err="1">
                <a:latin typeface="Times New Roman" panose="02020603050405020304" pitchFamily="18" charset="0"/>
                <a:cs typeface="Times New Roman" panose="02020603050405020304" pitchFamily="18" charset="0"/>
              </a:rPr>
              <a:t>hệ</a:t>
            </a:r>
            <a:r>
              <a:rPr lang="en-US" sz="1800" b="1" i="1" u="sng" dirty="0">
                <a:latin typeface="Times New Roman" panose="02020603050405020304" pitchFamily="18" charset="0"/>
                <a:cs typeface="Times New Roman" panose="02020603050405020304" pitchFamily="18" charset="0"/>
              </a:rPr>
              <a:t> </a:t>
            </a:r>
            <a:r>
              <a:rPr lang="en-US" sz="1800" b="1" i="1" u="sng" dirty="0" err="1">
                <a:latin typeface="Times New Roman" panose="02020603050405020304" pitchFamily="18" charset="0"/>
                <a:cs typeface="Times New Roman" panose="02020603050405020304" pitchFamily="18" charset="0"/>
              </a:rPr>
              <a:t>thần</a:t>
            </a:r>
            <a:r>
              <a:rPr lang="en-US" sz="1800" b="1" i="1" u="sng" dirty="0">
                <a:latin typeface="Times New Roman" panose="02020603050405020304" pitchFamily="18" charset="0"/>
                <a:cs typeface="Times New Roman" panose="02020603050405020304" pitchFamily="18" charset="0"/>
              </a:rPr>
              <a:t> </a:t>
            </a:r>
            <a:r>
              <a:rPr lang="en-US" sz="1800" b="1" i="1" u="sng" dirty="0" err="1">
                <a:latin typeface="Times New Roman" panose="02020603050405020304" pitchFamily="18" charset="0"/>
                <a:cs typeface="Times New Roman" panose="02020603050405020304" pitchFamily="18" charset="0"/>
              </a:rPr>
              <a:t>kinh</a:t>
            </a:r>
            <a:r>
              <a:rPr lang="en-US" sz="1800" b="1" i="1" u="sng" dirty="0">
                <a:latin typeface="Times New Roman" panose="02020603050405020304" pitchFamily="18" charset="0"/>
                <a:cs typeface="Times New Roman" panose="02020603050405020304" pitchFamily="18" charset="0"/>
              </a:rPr>
              <a:t> </a:t>
            </a:r>
            <a:r>
              <a:rPr lang="en-US" sz="1800" b="1" i="1" u="sng" dirty="0" err="1">
                <a:latin typeface="Times New Roman" panose="02020603050405020304" pitchFamily="18" charset="0"/>
                <a:cs typeface="Times New Roman" panose="02020603050405020304" pitchFamily="18" charset="0"/>
              </a:rPr>
              <a:t>thực</a:t>
            </a:r>
            <a:r>
              <a:rPr lang="en-US" sz="1800" b="1" i="1" u="sng" dirty="0">
                <a:latin typeface="Times New Roman" panose="02020603050405020304" pitchFamily="18" charset="0"/>
                <a:cs typeface="Times New Roman" panose="02020603050405020304" pitchFamily="18" charset="0"/>
              </a:rPr>
              <a:t> </a:t>
            </a:r>
            <a:r>
              <a:rPr lang="en-US" sz="1800" b="1" i="1" u="sng" dirty="0" err="1">
                <a:latin typeface="Times New Roman" panose="02020603050405020304" pitchFamily="18" charset="0"/>
                <a:cs typeface="Times New Roman" panose="02020603050405020304" pitchFamily="18" charset="0"/>
              </a:rPr>
              <a:t>vật</a:t>
            </a:r>
            <a:r>
              <a:rPr lang="en-US" sz="1800" dirty="0">
                <a:latin typeface="Times New Roman" panose="02020603050405020304" pitchFamily="18" charset="0"/>
                <a:cs typeface="Times New Roman" panose="02020603050405020304" pitchFamily="18" charset="0"/>
              </a:rPr>
              <a:t>:</a:t>
            </a:r>
          </a:p>
          <a:p>
            <a:pPr marL="0" indent="0" eaLnBrk="1" hangingPunct="1">
              <a:lnSpc>
                <a:spcPct val="90000"/>
              </a:lnSpc>
              <a:buNone/>
            </a:pPr>
            <a:endParaRPr lang="en-US" sz="1800" dirty="0">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Char char="v"/>
            </a:pPr>
            <a:r>
              <a:rPr lang="en-US" sz="1800" dirty="0">
                <a:latin typeface="VNI-Times"/>
                <a:sym typeface="+mn-ea"/>
              </a:rPr>
              <a:t> PGC: chi </a:t>
            </a:r>
            <a:r>
              <a:rPr lang="en-US" sz="1800" dirty="0" err="1">
                <a:latin typeface="VNI-Times"/>
                <a:sym typeface="+mn-ea"/>
              </a:rPr>
              <a:t>phối</a:t>
            </a:r>
            <a:r>
              <a:rPr lang="en-US" sz="1800" dirty="0">
                <a:latin typeface="VNI-Times"/>
                <a:sym typeface="+mn-ea"/>
              </a:rPr>
              <a:t> </a:t>
            </a:r>
            <a:r>
              <a:rPr lang="en-US" sz="1800" dirty="0" err="1">
                <a:latin typeface="VNI-Times"/>
                <a:sym typeface="+mn-ea"/>
              </a:rPr>
              <a:t>bởi</a:t>
            </a:r>
            <a:r>
              <a:rPr lang="en-US" sz="1800" dirty="0">
                <a:latin typeface="VNI-Times"/>
                <a:sym typeface="+mn-ea"/>
              </a:rPr>
              <a:t> </a:t>
            </a:r>
            <a:r>
              <a:rPr lang="en-US" sz="1800" dirty="0" err="1">
                <a:latin typeface="VNI-Times"/>
                <a:sym typeface="+mn-ea"/>
              </a:rPr>
              <a:t>dây</a:t>
            </a:r>
            <a:r>
              <a:rPr lang="en-US" sz="1800" dirty="0">
                <a:latin typeface="VNI-Times"/>
                <a:sym typeface="+mn-ea"/>
              </a:rPr>
              <a:t> </a:t>
            </a:r>
            <a:r>
              <a:rPr lang="en-US" sz="1800" b="1" dirty="0">
                <a:ea typeface="+mn-lt"/>
                <a:cs typeface="+mn-lt"/>
                <a:sym typeface="+mn-ea"/>
              </a:rPr>
              <a:t>TK </a:t>
            </a:r>
            <a:r>
              <a:rPr lang="en-US" sz="1800" b="1" dirty="0" err="1">
                <a:ea typeface="+mn-lt"/>
                <a:cs typeface="+mn-lt"/>
                <a:sym typeface="+mn-ea"/>
              </a:rPr>
              <a:t>số</a:t>
            </a:r>
            <a:r>
              <a:rPr lang="en-US" sz="1800" b="1" dirty="0">
                <a:ea typeface="+mn-lt"/>
                <a:cs typeface="+mn-lt"/>
                <a:sym typeface="+mn-ea"/>
              </a:rPr>
              <a:t> 10  (</a:t>
            </a:r>
            <a:r>
              <a:rPr lang="en-US" sz="1800" b="1" dirty="0" err="1">
                <a:ea typeface="+mn-lt"/>
                <a:cs typeface="+mn-lt"/>
                <a:sym typeface="+mn-ea"/>
              </a:rPr>
              <a:t>lang</a:t>
            </a:r>
            <a:r>
              <a:rPr lang="en-US" sz="1800" b="1" dirty="0">
                <a:ea typeface="+mn-lt"/>
                <a:cs typeface="+mn-lt"/>
                <a:sym typeface="+mn-ea"/>
              </a:rPr>
              <a:t> thang/ </a:t>
            </a:r>
            <a:r>
              <a:rPr lang="en-US" sz="1800" b="1" dirty="0" err="1">
                <a:ea typeface="+mn-lt"/>
                <a:cs typeface="+mn-lt"/>
                <a:sym typeface="+mn-ea"/>
              </a:rPr>
              <a:t>phế</a:t>
            </a:r>
            <a:r>
              <a:rPr lang="en-US" sz="1800" b="1" dirty="0">
                <a:ea typeface="+mn-lt"/>
                <a:cs typeface="+mn-lt"/>
                <a:sym typeface="+mn-ea"/>
              </a:rPr>
              <a:t> </a:t>
            </a:r>
            <a:r>
              <a:rPr lang="en-US" sz="1800" b="1" dirty="0" err="1">
                <a:ea typeface="+mn-lt"/>
                <a:cs typeface="+mn-lt"/>
                <a:sym typeface="+mn-ea"/>
              </a:rPr>
              <a:t>vị</a:t>
            </a:r>
            <a:r>
              <a:rPr lang="en-US" sz="1800" b="1" dirty="0">
                <a:ea typeface="+mn-lt"/>
                <a:cs typeface="+mn-lt"/>
                <a:sym typeface="+mn-ea"/>
              </a:rPr>
              <a:t>) - t/đ </a:t>
            </a:r>
            <a:r>
              <a:rPr lang="en-US" sz="1800" b="1" dirty="0" err="1">
                <a:ea typeface="+mn-lt"/>
                <a:cs typeface="+mn-lt"/>
                <a:sym typeface="+mn-ea"/>
              </a:rPr>
              <a:t>vào</a:t>
            </a:r>
            <a:r>
              <a:rPr lang="en-US" sz="1800" b="1" dirty="0">
                <a:ea typeface="+mn-lt"/>
                <a:cs typeface="+mn-lt"/>
                <a:sym typeface="+mn-ea"/>
              </a:rPr>
              <a:t> </a:t>
            </a:r>
            <a:r>
              <a:rPr lang="en-US" sz="1800" b="1" dirty="0" err="1">
                <a:ea typeface="+mn-lt"/>
                <a:cs typeface="+mn-lt"/>
                <a:sym typeface="+mn-ea"/>
              </a:rPr>
              <a:t>sẽ</a:t>
            </a:r>
            <a:r>
              <a:rPr lang="en-US" sz="1800" b="1" dirty="0">
                <a:ea typeface="+mn-lt"/>
                <a:cs typeface="+mn-lt"/>
                <a:sym typeface="+mn-ea"/>
              </a:rPr>
              <a:t> </a:t>
            </a:r>
            <a:r>
              <a:rPr lang="en-US" sz="1800" b="1" dirty="0" err="1">
                <a:ea typeface="+mn-lt"/>
                <a:cs typeface="+mn-lt"/>
                <a:sym typeface="+mn-ea"/>
              </a:rPr>
              <a:t>dây</a:t>
            </a:r>
            <a:r>
              <a:rPr lang="en-US" sz="1800" b="1" dirty="0">
                <a:ea typeface="+mn-lt"/>
                <a:cs typeface="+mn-lt"/>
                <a:sym typeface="+mn-ea"/>
              </a:rPr>
              <a:t> slow </a:t>
            </a:r>
            <a:r>
              <a:rPr lang="en-US" sz="1800" b="1" dirty="0" err="1">
                <a:ea typeface="+mn-lt"/>
                <a:cs typeface="+mn-lt"/>
                <a:sym typeface="+mn-ea"/>
              </a:rPr>
              <a:t>nhịp</a:t>
            </a:r>
            <a:r>
              <a:rPr lang="en-US" sz="1800" b="1" dirty="0">
                <a:ea typeface="+mn-lt"/>
                <a:cs typeface="+mn-lt"/>
                <a:sym typeface="+mn-ea"/>
              </a:rPr>
              <a:t> </a:t>
            </a:r>
            <a:r>
              <a:rPr lang="en-US" sz="1800" b="1" dirty="0" err="1">
                <a:ea typeface="+mn-lt"/>
                <a:cs typeface="+mn-lt"/>
                <a:sym typeface="+mn-ea"/>
              </a:rPr>
              <a:t>tim.</a:t>
            </a:r>
            <a:endParaRPr lang="en-US" sz="1800" b="1" dirty="0">
              <a:latin typeface="Calibri"/>
              <a:cs typeface="Calibri"/>
            </a:endParaRPr>
          </a:p>
          <a:p>
            <a:pPr marL="0" indent="0" eaLnBrk="1" hangingPunct="1">
              <a:lnSpc>
                <a:spcPct val="90000"/>
              </a:lnSpc>
              <a:buNone/>
            </a:pPr>
            <a:endParaRPr lang="en-US" sz="1800" dirty="0">
              <a:latin typeface="VNI-Times" pitchFamily="2" charset="0"/>
            </a:endParaRPr>
          </a:p>
          <a:p>
            <a:pPr eaLnBrk="1" hangingPunct="1">
              <a:lnSpc>
                <a:spcPct val="90000"/>
              </a:lnSpc>
              <a:buFont typeface="Wingdings" panose="05000000000000000000" pitchFamily="2" charset="2"/>
              <a:buChar char="v"/>
            </a:pPr>
            <a:r>
              <a:rPr lang="en-US" sz="1800" dirty="0">
                <a:latin typeface="VNI-Times"/>
                <a:sym typeface="+mn-ea"/>
              </a:rPr>
              <a:t> GC:</a:t>
            </a:r>
            <a:r>
              <a:rPr lang="en-US" sz="1800" b="1" dirty="0">
                <a:latin typeface="VNI-Times"/>
                <a:sym typeface="+mn-ea"/>
              </a:rPr>
              <a:t> </a:t>
            </a:r>
            <a:r>
              <a:rPr lang="en-US" sz="1800" b="1" dirty="0" err="1">
                <a:latin typeface="VNI-Times"/>
                <a:sym typeface="+mn-ea"/>
              </a:rPr>
              <a:t>tiết</a:t>
            </a:r>
            <a:r>
              <a:rPr lang="en-US" sz="1800" b="1" dirty="0">
                <a:latin typeface="VNI-Times"/>
                <a:sym typeface="+mn-ea"/>
              </a:rPr>
              <a:t> nor-epinephrine (t/đ </a:t>
            </a:r>
            <a:r>
              <a:rPr lang="en-US" sz="1800" b="1" dirty="0" err="1">
                <a:latin typeface="VNI-Times"/>
                <a:sym typeface="+mn-ea"/>
              </a:rPr>
              <a:t>lên</a:t>
            </a:r>
            <a:r>
              <a:rPr lang="en-US" sz="1800" b="1" dirty="0">
                <a:latin typeface="VNI-Times"/>
                <a:sym typeface="+mn-ea"/>
              </a:rPr>
              <a:t> </a:t>
            </a:r>
            <a:r>
              <a:rPr lang="en-US" sz="1800" b="1" dirty="0" err="1">
                <a:latin typeface="VNI-Times"/>
                <a:sym typeface="+mn-ea"/>
              </a:rPr>
              <a:t>tuyến</a:t>
            </a:r>
            <a:r>
              <a:rPr lang="en-US" sz="1800" b="1" dirty="0">
                <a:latin typeface="VNI-Times"/>
                <a:sym typeface="+mn-ea"/>
              </a:rPr>
              <a:t> </a:t>
            </a:r>
            <a:r>
              <a:rPr lang="en-US" sz="1800" b="1" dirty="0" err="1">
                <a:latin typeface="VNI-Times"/>
                <a:sym typeface="+mn-ea"/>
              </a:rPr>
              <a:t>thượng</a:t>
            </a:r>
            <a:r>
              <a:rPr lang="en-US" sz="1800" b="1" dirty="0">
                <a:latin typeface="VNI-Times"/>
                <a:sym typeface="+mn-ea"/>
              </a:rPr>
              <a:t> </a:t>
            </a:r>
            <a:r>
              <a:rPr lang="en-US" sz="1800" b="1" dirty="0" err="1">
                <a:latin typeface="VNI-Times"/>
                <a:sym typeface="+mn-ea"/>
              </a:rPr>
              <a:t>thận</a:t>
            </a:r>
            <a:r>
              <a:rPr lang="en-US" sz="1800" b="1" dirty="0">
                <a:latin typeface="VNI-Times"/>
                <a:sym typeface="+mn-ea"/>
              </a:rPr>
              <a:t>)</a:t>
            </a:r>
            <a:endParaRPr lang="en-US" sz="1800" b="1" dirty="0">
              <a:latin typeface="VNI-Times"/>
              <a:cs typeface="Times New Roman" panose="02020603050405020304" pitchFamily="18" charset="0"/>
            </a:endParaRPr>
          </a:p>
        </p:txBody>
      </p:sp>
      <p:sp>
        <p:nvSpPr>
          <p:cNvPr id="50181" name="Slide Number Placeholder 2"/>
          <p:cNvSpPr>
            <a:spLocks noGrp="1"/>
          </p:cNvSpPr>
          <p:nvPr>
            <p:ph type="sldNum" sz="quarter" idx="12"/>
          </p:nvPr>
        </p:nvSpPr>
        <p:spPr/>
        <p:txBody>
          <a:bodyPr/>
          <a:lstStyle/>
          <a:p>
            <a:pPr>
              <a:defRPr/>
            </a:pPr>
            <a:fld id="{2A241F92-83DA-472A-84FA-EA52EE83ECBF}" type="slidenum">
              <a:rPr lang="en-US" smtClean="0"/>
              <a:t>27</a:t>
            </a:fld>
            <a:endParaRPr lang="en-US"/>
          </a:p>
        </p:txBody>
      </p:sp>
      <p:sp>
        <p:nvSpPr>
          <p:cNvPr id="74757" name="Title 2"/>
          <p:cNvSpPr>
            <a:spLocks noGrp="1"/>
          </p:cNvSpPr>
          <p:nvPr>
            <p:ph type="title"/>
          </p:nvPr>
        </p:nvSpPr>
        <p:spPr>
          <a:xfrm>
            <a:off x="76200" y="381000"/>
            <a:ext cx="9067800" cy="609600"/>
          </a:xfrm>
        </p:spPr>
        <p:txBody>
          <a:bodyPr/>
          <a:lstStyle/>
          <a:p>
            <a:r>
              <a:rPr lang="en-US" sz="2400" b="1">
                <a:solidFill>
                  <a:srgbClr val="FF0000"/>
                </a:solidFill>
                <a:latin typeface="Times New Roman" panose="02020603050405020304" pitchFamily="18" charset="0"/>
                <a:cs typeface="Times New Roman" panose="02020603050405020304" pitchFamily="18" charset="0"/>
              </a:rPr>
              <a:t>THẦN KINH TIM</a:t>
            </a:r>
          </a:p>
        </p:txBody>
      </p:sp>
      <p:pic>
        <p:nvPicPr>
          <p:cNvPr id="2" name="Picture 1"/>
          <p:cNvPicPr>
            <a:picLocks noChangeAspect="1"/>
          </p:cNvPicPr>
          <p:nvPr/>
        </p:nvPicPr>
        <p:blipFill>
          <a:blip r:embed="rId2"/>
          <a:stretch>
            <a:fillRect/>
          </a:stretch>
        </p:blipFill>
        <p:spPr>
          <a:xfrm>
            <a:off x="5715000" y="2272006"/>
            <a:ext cx="3347720" cy="313819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half" idx="1"/>
          </p:nvPr>
        </p:nvSpPr>
        <p:spPr>
          <a:xfrm>
            <a:off x="457200" y="1600200"/>
            <a:ext cx="8210550" cy="4525963"/>
          </a:xfrm>
        </p:spPr>
        <p:txBody>
          <a:bodyPr/>
          <a:lstStyle/>
          <a:p>
            <a:r>
              <a:rPr lang="en-GB" sz="1800" dirty="0" err="1">
                <a:ea typeface="Calibri"/>
                <a:cs typeface="Calibri"/>
              </a:rPr>
              <a:t>Dây</a:t>
            </a:r>
            <a:r>
              <a:rPr lang="en-GB" sz="1800" dirty="0">
                <a:ea typeface="Calibri"/>
                <a:cs typeface="Calibri"/>
              </a:rPr>
              <a:t> TK 10 x/</a:t>
            </a:r>
            <a:r>
              <a:rPr lang="en-GB" sz="1800" dirty="0" err="1">
                <a:ea typeface="Calibri"/>
                <a:cs typeface="Calibri"/>
              </a:rPr>
              <a:t>phát</a:t>
            </a:r>
            <a:r>
              <a:rPr lang="en-GB" sz="1800" dirty="0">
                <a:ea typeface="Calibri"/>
                <a:cs typeface="Calibri"/>
              </a:rPr>
              <a:t> </a:t>
            </a:r>
            <a:r>
              <a:rPr lang="en-GB" sz="1800" dirty="0" err="1">
                <a:ea typeface="Calibri"/>
                <a:cs typeface="Calibri"/>
              </a:rPr>
              <a:t>từ</a:t>
            </a:r>
            <a:r>
              <a:rPr lang="en-GB" sz="1800" dirty="0">
                <a:ea typeface="Calibri"/>
                <a:cs typeface="Calibri"/>
              </a:rPr>
              <a:t> </a:t>
            </a:r>
            <a:r>
              <a:rPr lang="en-GB" sz="1800" dirty="0" err="1">
                <a:ea typeface="Calibri"/>
                <a:cs typeface="Calibri"/>
              </a:rPr>
              <a:t>hành</a:t>
            </a:r>
            <a:r>
              <a:rPr lang="en-GB" sz="1800" dirty="0">
                <a:ea typeface="Calibri"/>
                <a:cs typeface="Calibri"/>
              </a:rPr>
              <a:t> </a:t>
            </a:r>
            <a:r>
              <a:rPr lang="en-GB" sz="1800" dirty="0" err="1">
                <a:ea typeface="Calibri"/>
                <a:cs typeface="Calibri"/>
              </a:rPr>
              <a:t>não</a:t>
            </a:r>
            <a:r>
              <a:rPr lang="en-GB" sz="1800" dirty="0">
                <a:ea typeface="Calibri"/>
                <a:cs typeface="Calibri"/>
              </a:rPr>
              <a:t> (</a:t>
            </a:r>
            <a:r>
              <a:rPr lang="en-GB" sz="1800" dirty="0" err="1">
                <a:ea typeface="Calibri"/>
                <a:cs typeface="Calibri"/>
              </a:rPr>
              <a:t>sau</a:t>
            </a:r>
            <a:r>
              <a:rPr lang="en-GB" sz="1800" dirty="0">
                <a:ea typeface="Calibri"/>
                <a:cs typeface="Calibri"/>
              </a:rPr>
              <a:t> </a:t>
            </a:r>
            <a:r>
              <a:rPr lang="en-GB" sz="1800" dirty="0" err="1">
                <a:ea typeface="Calibri"/>
                <a:cs typeface="Calibri"/>
              </a:rPr>
              <a:t>ót</a:t>
            </a:r>
            <a:r>
              <a:rPr lang="en-GB" sz="1800" dirty="0">
                <a:ea typeface="Calibri"/>
                <a:cs typeface="Calibri"/>
              </a:rPr>
              <a:t>), </a:t>
            </a:r>
            <a:r>
              <a:rPr lang="en-GB" sz="1800" dirty="0" err="1">
                <a:ea typeface="Calibri"/>
                <a:cs typeface="Calibri"/>
              </a:rPr>
              <a:t>đi</a:t>
            </a:r>
            <a:r>
              <a:rPr lang="en-GB" sz="1800" dirty="0">
                <a:ea typeface="Calibri"/>
                <a:cs typeface="Calibri"/>
              </a:rPr>
              <a:t> </a:t>
            </a:r>
            <a:r>
              <a:rPr lang="en-GB" sz="1800" dirty="0" err="1">
                <a:ea typeface="Calibri"/>
                <a:cs typeface="Calibri"/>
              </a:rPr>
              <a:t>dọc</a:t>
            </a:r>
            <a:r>
              <a:rPr lang="en-GB" sz="1800" dirty="0">
                <a:ea typeface="Calibri"/>
                <a:cs typeface="Calibri"/>
              </a:rPr>
              <a:t> qua 2 </a:t>
            </a:r>
            <a:r>
              <a:rPr lang="en-GB" sz="1800" dirty="0" err="1">
                <a:ea typeface="Calibri"/>
                <a:cs typeface="Calibri"/>
              </a:rPr>
              <a:t>xoang</a:t>
            </a:r>
            <a:r>
              <a:rPr lang="en-GB" sz="1800" dirty="0">
                <a:ea typeface="Calibri"/>
                <a:cs typeface="Calibri"/>
              </a:rPr>
              <a:t> </a:t>
            </a:r>
            <a:r>
              <a:rPr lang="en-GB" sz="1800" dirty="0" err="1">
                <a:ea typeface="Calibri"/>
                <a:cs typeface="Calibri"/>
              </a:rPr>
              <a:t>cảnh</a:t>
            </a:r>
            <a:r>
              <a:rPr lang="en-GB" sz="1800" dirty="0">
                <a:ea typeface="Calibri"/>
                <a:cs typeface="Calibri"/>
              </a:rPr>
              <a:t> (</a:t>
            </a:r>
            <a:r>
              <a:rPr lang="en-GB" sz="1800" dirty="0" err="1">
                <a:ea typeface="Calibri"/>
                <a:cs typeface="Calibri"/>
              </a:rPr>
              <a:t>tại</a:t>
            </a:r>
            <a:r>
              <a:rPr lang="en-GB" sz="1800" dirty="0">
                <a:ea typeface="Calibri"/>
                <a:cs typeface="Calibri"/>
              </a:rPr>
              <a:t> </a:t>
            </a:r>
            <a:r>
              <a:rPr lang="en-GB" sz="1800" dirty="0" err="1">
                <a:ea typeface="Calibri"/>
                <a:cs typeface="Calibri"/>
              </a:rPr>
              <a:t>đây</a:t>
            </a:r>
            <a:r>
              <a:rPr lang="en-GB" sz="1800" dirty="0">
                <a:ea typeface="Calibri"/>
                <a:cs typeface="Calibri"/>
              </a:rPr>
              <a:t> </a:t>
            </a:r>
            <a:r>
              <a:rPr lang="en-GB" sz="1800" dirty="0" err="1">
                <a:ea typeface="Calibri"/>
                <a:cs typeface="Calibri"/>
              </a:rPr>
              <a:t>cũng</a:t>
            </a:r>
            <a:r>
              <a:rPr lang="en-GB" sz="1800" dirty="0">
                <a:ea typeface="Calibri"/>
                <a:cs typeface="Calibri"/>
              </a:rPr>
              <a:t> </a:t>
            </a:r>
            <a:r>
              <a:rPr lang="en-GB" sz="1800" dirty="0" err="1">
                <a:ea typeface="Calibri"/>
                <a:cs typeface="Calibri"/>
              </a:rPr>
              <a:t>có</a:t>
            </a:r>
            <a:r>
              <a:rPr lang="en-GB" sz="1800" dirty="0">
                <a:ea typeface="Calibri"/>
                <a:cs typeface="Calibri"/>
              </a:rPr>
              <a:t> </a:t>
            </a:r>
            <a:r>
              <a:rPr lang="en-GB" sz="1800" dirty="0" err="1">
                <a:ea typeface="Calibri"/>
                <a:cs typeface="Calibri"/>
              </a:rPr>
              <a:t>dây</a:t>
            </a:r>
            <a:r>
              <a:rPr lang="en-GB" sz="1800" dirty="0">
                <a:ea typeface="Calibri"/>
                <a:cs typeface="Calibri"/>
              </a:rPr>
              <a:t> TK </a:t>
            </a:r>
            <a:r>
              <a:rPr lang="en-GB" sz="1800" dirty="0" err="1">
                <a:ea typeface="Calibri"/>
                <a:cs typeface="Calibri"/>
              </a:rPr>
              <a:t>số</a:t>
            </a:r>
            <a:r>
              <a:rPr lang="en-GB" sz="1800" dirty="0">
                <a:ea typeface="Calibri"/>
                <a:cs typeface="Calibri"/>
              </a:rPr>
              <a:t> 9 - </a:t>
            </a:r>
            <a:r>
              <a:rPr lang="en-GB" sz="1800" dirty="0" err="1">
                <a:ea typeface="Calibri"/>
                <a:cs typeface="Calibri"/>
              </a:rPr>
              <a:t>thiệt</a:t>
            </a:r>
            <a:r>
              <a:rPr lang="en-GB" sz="1800" dirty="0">
                <a:ea typeface="Calibri"/>
                <a:cs typeface="Calibri"/>
              </a:rPr>
              <a:t> </a:t>
            </a:r>
            <a:r>
              <a:rPr lang="en-GB" sz="1800" dirty="0" err="1">
                <a:ea typeface="Calibri"/>
                <a:cs typeface="Calibri"/>
              </a:rPr>
              <a:t>hầu</a:t>
            </a:r>
            <a:r>
              <a:rPr lang="en-GB" sz="1800" dirty="0">
                <a:ea typeface="Calibri"/>
                <a:cs typeface="Calibri"/>
              </a:rPr>
              <a:t>). </a:t>
            </a:r>
            <a:r>
              <a:rPr lang="en-GB" sz="1800" dirty="0" err="1">
                <a:ea typeface="Calibri"/>
                <a:cs typeface="Calibri"/>
              </a:rPr>
              <a:t>Dây</a:t>
            </a:r>
            <a:r>
              <a:rPr lang="en-GB" sz="1800" dirty="0">
                <a:ea typeface="Calibri"/>
                <a:cs typeface="Calibri"/>
              </a:rPr>
              <a:t> 10 </a:t>
            </a:r>
            <a:r>
              <a:rPr lang="en-GB" sz="1800" dirty="0" err="1">
                <a:ea typeface="Calibri"/>
                <a:cs typeface="Calibri"/>
              </a:rPr>
              <a:t>và</a:t>
            </a:r>
            <a:r>
              <a:rPr lang="en-GB" sz="1800" dirty="0">
                <a:ea typeface="Calibri"/>
                <a:cs typeface="Calibri"/>
              </a:rPr>
              <a:t> 9 </a:t>
            </a:r>
            <a:r>
              <a:rPr lang="en-GB" sz="1800" dirty="0" err="1">
                <a:ea typeface="Calibri"/>
                <a:cs typeface="Calibri"/>
              </a:rPr>
              <a:t>bắt</a:t>
            </a:r>
            <a:r>
              <a:rPr lang="en-GB" sz="1800" dirty="0">
                <a:ea typeface="Calibri"/>
                <a:cs typeface="Calibri"/>
              </a:rPr>
              <a:t> </a:t>
            </a:r>
            <a:r>
              <a:rPr lang="en-GB" sz="1800" dirty="0" err="1">
                <a:ea typeface="Calibri"/>
                <a:cs typeface="Calibri"/>
              </a:rPr>
              <a:t>chéo</a:t>
            </a:r>
            <a:r>
              <a:rPr lang="en-GB" sz="1800" dirty="0">
                <a:ea typeface="Calibri"/>
                <a:cs typeface="Calibri"/>
              </a:rPr>
              <a:t> </a:t>
            </a:r>
            <a:r>
              <a:rPr lang="en-GB" sz="1800" dirty="0" err="1">
                <a:ea typeface="Calibri"/>
                <a:cs typeface="Calibri"/>
              </a:rPr>
              <a:t>nhau</a:t>
            </a:r>
            <a:r>
              <a:rPr lang="en-GB" sz="1800" dirty="0">
                <a:ea typeface="Calibri"/>
                <a:cs typeface="Calibri"/>
              </a:rPr>
              <a:t>. </a:t>
            </a:r>
            <a:r>
              <a:rPr lang="en-GB" sz="1800" dirty="0" err="1">
                <a:ea typeface="Calibri"/>
                <a:cs typeface="Calibri"/>
              </a:rPr>
              <a:t>Dây</a:t>
            </a:r>
            <a:r>
              <a:rPr lang="en-GB" sz="1800" dirty="0">
                <a:ea typeface="Calibri"/>
                <a:cs typeface="Calibri"/>
              </a:rPr>
              <a:t> TK 5 (</a:t>
            </a:r>
            <a:r>
              <a:rPr lang="en-GB" sz="1800" dirty="0" err="1">
                <a:ea typeface="Calibri"/>
                <a:cs typeface="Calibri"/>
              </a:rPr>
              <a:t>sinh</a:t>
            </a:r>
            <a:r>
              <a:rPr lang="en-GB" sz="1800" dirty="0">
                <a:ea typeface="Calibri"/>
                <a:cs typeface="Calibri"/>
              </a:rPr>
              <a:t> </a:t>
            </a:r>
            <a:r>
              <a:rPr lang="en-GB" sz="1800" dirty="0" err="1">
                <a:ea typeface="Calibri"/>
                <a:cs typeface="Calibri"/>
              </a:rPr>
              <a:t>ba</a:t>
            </a:r>
            <a:r>
              <a:rPr lang="en-GB" sz="1800" dirty="0">
                <a:ea typeface="Calibri"/>
                <a:cs typeface="Calibri"/>
              </a:rPr>
              <a:t> - </a:t>
            </a:r>
            <a:r>
              <a:rPr lang="en-GB" sz="1800" dirty="0" err="1">
                <a:ea typeface="Calibri"/>
                <a:cs typeface="Calibri"/>
              </a:rPr>
              <a:t>chạy</a:t>
            </a:r>
            <a:r>
              <a:rPr lang="en-GB" sz="1800" dirty="0">
                <a:ea typeface="Calibri"/>
                <a:cs typeface="Calibri"/>
              </a:rPr>
              <a:t> qua </a:t>
            </a:r>
            <a:r>
              <a:rPr lang="en-GB" sz="1800" dirty="0" err="1">
                <a:ea typeface="Calibri"/>
                <a:cs typeface="Calibri"/>
              </a:rPr>
              <a:t>mắt</a:t>
            </a:r>
            <a:r>
              <a:rPr lang="en-GB" sz="1800" dirty="0">
                <a:ea typeface="Calibri"/>
                <a:cs typeface="Calibri"/>
              </a:rPr>
              <a:t>, </a:t>
            </a:r>
            <a:r>
              <a:rPr lang="en-GB" sz="1800" dirty="0" err="1">
                <a:ea typeface="Calibri"/>
                <a:cs typeface="Calibri"/>
              </a:rPr>
              <a:t>hàm</a:t>
            </a:r>
            <a:r>
              <a:rPr lang="en-GB" sz="1800" dirty="0">
                <a:ea typeface="Calibri"/>
                <a:cs typeface="Calibri"/>
              </a:rPr>
              <a:t> </a:t>
            </a:r>
            <a:r>
              <a:rPr lang="en-GB" sz="1800" dirty="0" err="1">
                <a:ea typeface="Calibri"/>
                <a:cs typeface="Calibri"/>
              </a:rPr>
              <a:t>trên</a:t>
            </a:r>
            <a:r>
              <a:rPr lang="en-GB" sz="1800" dirty="0">
                <a:ea typeface="Calibri"/>
                <a:cs typeface="Calibri"/>
              </a:rPr>
              <a:t> + </a:t>
            </a:r>
            <a:r>
              <a:rPr lang="en-GB" sz="1800" dirty="0" err="1">
                <a:ea typeface="Calibri"/>
                <a:cs typeface="Calibri"/>
              </a:rPr>
              <a:t>dưới</a:t>
            </a:r>
            <a:r>
              <a:rPr lang="en-GB" sz="1800" dirty="0">
                <a:ea typeface="Calibri"/>
                <a:cs typeface="Calibri"/>
              </a:rPr>
              <a:t>) </a:t>
            </a:r>
            <a:r>
              <a:rPr lang="en-GB" sz="1800" dirty="0" err="1">
                <a:ea typeface="Calibri"/>
                <a:cs typeface="Calibri"/>
              </a:rPr>
              <a:t>cũng</a:t>
            </a:r>
            <a:r>
              <a:rPr lang="en-GB" sz="1800" dirty="0">
                <a:ea typeface="Calibri"/>
                <a:cs typeface="Calibri"/>
              </a:rPr>
              <a:t> </a:t>
            </a:r>
            <a:r>
              <a:rPr lang="en-GB" sz="1800" dirty="0" err="1">
                <a:ea typeface="Calibri"/>
                <a:cs typeface="Calibri"/>
              </a:rPr>
              <a:t>bắt</a:t>
            </a:r>
            <a:r>
              <a:rPr lang="en-GB" sz="1800" dirty="0">
                <a:ea typeface="Calibri"/>
                <a:cs typeface="Calibri"/>
              </a:rPr>
              <a:t> </a:t>
            </a:r>
            <a:r>
              <a:rPr lang="en-GB" sz="1800" dirty="0" err="1">
                <a:ea typeface="Calibri"/>
                <a:cs typeface="Calibri"/>
              </a:rPr>
              <a:t>chéo</a:t>
            </a:r>
            <a:r>
              <a:rPr lang="en-GB" sz="1800" dirty="0">
                <a:ea typeface="Calibri"/>
                <a:cs typeface="Calibri"/>
              </a:rPr>
              <a:t> </a:t>
            </a:r>
            <a:r>
              <a:rPr lang="en-GB" sz="1800" dirty="0" err="1">
                <a:ea typeface="Calibri"/>
                <a:cs typeface="Calibri"/>
              </a:rPr>
              <a:t>vào</a:t>
            </a:r>
            <a:r>
              <a:rPr lang="en-GB" sz="1800" dirty="0">
                <a:ea typeface="Calibri"/>
                <a:cs typeface="Calibri"/>
              </a:rPr>
              <a:t> </a:t>
            </a:r>
            <a:r>
              <a:rPr lang="en-GB" sz="1800" dirty="0" err="1">
                <a:ea typeface="Calibri"/>
                <a:cs typeface="Calibri"/>
              </a:rPr>
              <a:t>dây</a:t>
            </a:r>
            <a:r>
              <a:rPr lang="en-GB" sz="1800" dirty="0">
                <a:ea typeface="Calibri"/>
                <a:cs typeface="Calibri"/>
              </a:rPr>
              <a:t> 10.</a:t>
            </a:r>
            <a:endParaRPr lang="en-US" sz="1800" dirty="0">
              <a:ea typeface="Calibri"/>
              <a:cs typeface="Calibri"/>
            </a:endParaRPr>
          </a:p>
          <a:p>
            <a:r>
              <a:rPr lang="en-GB" sz="1800" dirty="0">
                <a:ea typeface="Calibri"/>
                <a:cs typeface="Calibri"/>
              </a:rPr>
              <a:t>=&gt; </a:t>
            </a:r>
            <a:r>
              <a:rPr lang="en-GB" sz="1800" dirty="0" err="1">
                <a:ea typeface="Calibri"/>
                <a:cs typeface="Calibri"/>
              </a:rPr>
              <a:t>dây</a:t>
            </a:r>
            <a:r>
              <a:rPr lang="en-GB" sz="1800" dirty="0">
                <a:ea typeface="Calibri"/>
                <a:cs typeface="Calibri"/>
              </a:rPr>
              <a:t> 10 </a:t>
            </a:r>
            <a:r>
              <a:rPr lang="en-GB" sz="1800" dirty="0" err="1">
                <a:ea typeface="Calibri"/>
                <a:cs typeface="Calibri"/>
              </a:rPr>
              <a:t>cũng</a:t>
            </a:r>
            <a:r>
              <a:rPr lang="en-GB" sz="1800" dirty="0">
                <a:ea typeface="Calibri"/>
                <a:cs typeface="Calibri"/>
              </a:rPr>
              <a:t> </a:t>
            </a:r>
            <a:r>
              <a:rPr lang="en-GB" sz="1800" dirty="0" err="1">
                <a:ea typeface="Calibri"/>
                <a:cs typeface="Calibri"/>
              </a:rPr>
              <a:t>có</a:t>
            </a:r>
            <a:r>
              <a:rPr lang="en-GB" sz="1800" dirty="0">
                <a:ea typeface="Calibri"/>
                <a:cs typeface="Calibri"/>
              </a:rPr>
              <a:t> </a:t>
            </a:r>
            <a:r>
              <a:rPr lang="en-GB" sz="1800" dirty="0" err="1">
                <a:ea typeface="Calibri"/>
                <a:cs typeface="Calibri"/>
              </a:rPr>
              <a:t>dây</a:t>
            </a:r>
            <a:r>
              <a:rPr lang="en-GB" sz="1800" dirty="0">
                <a:ea typeface="Calibri"/>
                <a:cs typeface="Calibri"/>
              </a:rPr>
              <a:t> 5 </a:t>
            </a:r>
            <a:r>
              <a:rPr lang="en-GB" sz="1800" dirty="0" err="1">
                <a:ea typeface="Calibri"/>
                <a:cs typeface="Calibri"/>
              </a:rPr>
              <a:t>và</a:t>
            </a:r>
            <a:r>
              <a:rPr lang="en-GB" sz="1800" dirty="0">
                <a:ea typeface="Calibri"/>
                <a:cs typeface="Calibri"/>
              </a:rPr>
              <a:t> 9 chi </a:t>
            </a:r>
            <a:r>
              <a:rPr lang="en-GB" sz="1800" dirty="0" err="1">
                <a:ea typeface="Calibri"/>
                <a:cs typeface="Calibri"/>
              </a:rPr>
              <a:t>phối</a:t>
            </a:r>
            <a:r>
              <a:rPr lang="en-GB" sz="1800" dirty="0">
                <a:ea typeface="Calibri"/>
                <a:cs typeface="Calibri"/>
              </a:rPr>
              <a:t> </a:t>
            </a:r>
            <a:r>
              <a:rPr lang="en-GB" sz="1800" dirty="0" err="1">
                <a:ea typeface="Calibri"/>
                <a:cs typeface="Calibri"/>
              </a:rPr>
              <a:t>vào</a:t>
            </a:r>
            <a:r>
              <a:rPr lang="en-GB" sz="1800" dirty="0">
                <a:ea typeface="Calibri"/>
                <a:cs typeface="Calibri"/>
              </a:rPr>
              <a:t>.</a:t>
            </a:r>
            <a:endParaRPr lang="en-GB" sz="1800" dirty="0"/>
          </a:p>
          <a:p>
            <a:r>
              <a:rPr lang="en-GB" sz="1800" dirty="0">
                <a:ea typeface="Calibri"/>
                <a:cs typeface="Calibri"/>
              </a:rPr>
              <a:t>=&gt; </a:t>
            </a:r>
            <a:r>
              <a:rPr lang="en-GB" sz="1800" dirty="0" err="1">
                <a:ea typeface="Calibri"/>
                <a:cs typeface="Calibri"/>
              </a:rPr>
              <a:t>ấn</a:t>
            </a:r>
            <a:r>
              <a:rPr lang="en-GB" sz="1800" dirty="0">
                <a:ea typeface="Calibri"/>
                <a:cs typeface="Calibri"/>
              </a:rPr>
              <a:t> </a:t>
            </a:r>
            <a:r>
              <a:rPr lang="en-GB" sz="1800" dirty="0" err="1">
                <a:ea typeface="Calibri"/>
                <a:cs typeface="Calibri"/>
              </a:rPr>
              <a:t>nhãn</a:t>
            </a:r>
            <a:r>
              <a:rPr lang="en-GB" sz="1800" dirty="0">
                <a:ea typeface="Calibri"/>
                <a:cs typeface="Calibri"/>
              </a:rPr>
              <a:t> </a:t>
            </a:r>
            <a:r>
              <a:rPr lang="en-GB" sz="1800" dirty="0" err="1">
                <a:ea typeface="Calibri"/>
                <a:cs typeface="Calibri"/>
              </a:rPr>
              <a:t>cầu</a:t>
            </a:r>
            <a:r>
              <a:rPr lang="en-GB" sz="1800" dirty="0">
                <a:ea typeface="Calibri"/>
                <a:cs typeface="Calibri"/>
              </a:rPr>
              <a:t> (</a:t>
            </a:r>
            <a:r>
              <a:rPr lang="en-GB" sz="1800" dirty="0" err="1">
                <a:ea typeface="Calibri"/>
                <a:cs typeface="Calibri"/>
              </a:rPr>
              <a:t>nhãn</a:t>
            </a:r>
            <a:r>
              <a:rPr lang="en-GB" sz="1800" dirty="0">
                <a:ea typeface="Calibri"/>
                <a:cs typeface="Calibri"/>
              </a:rPr>
              <a:t> </a:t>
            </a:r>
            <a:r>
              <a:rPr lang="en-GB" sz="1800" dirty="0" err="1">
                <a:ea typeface="Calibri"/>
                <a:cs typeface="Calibri"/>
              </a:rPr>
              <a:t>cầu</a:t>
            </a:r>
            <a:r>
              <a:rPr lang="en-GB" sz="1800" dirty="0">
                <a:ea typeface="Calibri"/>
                <a:cs typeface="Calibri"/>
              </a:rPr>
              <a:t> qua </a:t>
            </a:r>
            <a:r>
              <a:rPr lang="en-GB" sz="1800" dirty="0" err="1">
                <a:ea typeface="Calibri"/>
                <a:cs typeface="Calibri"/>
              </a:rPr>
              <a:t>dây</a:t>
            </a:r>
            <a:r>
              <a:rPr lang="en-GB" sz="1800" dirty="0">
                <a:ea typeface="Calibri"/>
                <a:cs typeface="Calibri"/>
              </a:rPr>
              <a:t> 5) </a:t>
            </a:r>
            <a:r>
              <a:rPr lang="en-GB" sz="1800" dirty="0" err="1">
                <a:ea typeface="Calibri"/>
                <a:cs typeface="Calibri"/>
              </a:rPr>
              <a:t>làm</a:t>
            </a:r>
            <a:r>
              <a:rPr lang="en-GB" sz="1800" dirty="0">
                <a:ea typeface="Calibri"/>
                <a:cs typeface="Calibri"/>
              </a:rPr>
              <a:t> slow </a:t>
            </a:r>
            <a:r>
              <a:rPr lang="en-GB" sz="1800" dirty="0" err="1">
                <a:ea typeface="Calibri"/>
                <a:cs typeface="Calibri"/>
              </a:rPr>
              <a:t>nhịp</a:t>
            </a:r>
            <a:r>
              <a:rPr lang="en-GB" sz="1800" dirty="0">
                <a:ea typeface="Calibri"/>
                <a:cs typeface="Calibri"/>
              </a:rPr>
              <a:t> </a:t>
            </a:r>
            <a:r>
              <a:rPr lang="en-GB" sz="1800" dirty="0" err="1">
                <a:ea typeface="Calibri"/>
                <a:cs typeface="Calibri"/>
              </a:rPr>
              <a:t>tim</a:t>
            </a:r>
            <a:r>
              <a:rPr lang="en-GB" sz="1800" dirty="0">
                <a:ea typeface="Calibri"/>
                <a:cs typeface="Calibri"/>
              </a:rPr>
              <a:t>, </a:t>
            </a:r>
            <a:r>
              <a:rPr lang="en-GB" sz="1800" dirty="0" err="1">
                <a:ea typeface="Calibri"/>
                <a:cs typeface="Calibri"/>
              </a:rPr>
              <a:t>ứng</a:t>
            </a:r>
            <a:r>
              <a:rPr lang="en-GB" sz="1800" dirty="0">
                <a:ea typeface="Calibri"/>
                <a:cs typeface="Calibri"/>
              </a:rPr>
              <a:t> </a:t>
            </a:r>
            <a:r>
              <a:rPr lang="en-GB" sz="1800" dirty="0" err="1">
                <a:ea typeface="Calibri"/>
                <a:cs typeface="Calibri"/>
              </a:rPr>
              <a:t>dụng</a:t>
            </a:r>
            <a:r>
              <a:rPr lang="en-GB" sz="1800" dirty="0">
                <a:ea typeface="Calibri"/>
                <a:cs typeface="Calibri"/>
              </a:rPr>
              <a:t> </a:t>
            </a:r>
            <a:r>
              <a:rPr lang="en-GB" sz="1800" dirty="0" err="1">
                <a:ea typeface="Calibri"/>
                <a:cs typeface="Calibri"/>
              </a:rPr>
              <a:t>khi</a:t>
            </a:r>
            <a:r>
              <a:rPr lang="en-GB" sz="1800" dirty="0">
                <a:ea typeface="Calibri"/>
                <a:cs typeface="Calibri"/>
              </a:rPr>
              <a:t> </a:t>
            </a:r>
            <a:r>
              <a:rPr lang="en-GB" sz="1800" dirty="0" err="1">
                <a:ea typeface="Calibri"/>
                <a:cs typeface="Calibri"/>
              </a:rPr>
              <a:t>nhịp</a:t>
            </a:r>
            <a:r>
              <a:rPr lang="en-GB" sz="1800" dirty="0">
                <a:ea typeface="Calibri"/>
                <a:cs typeface="Calibri"/>
              </a:rPr>
              <a:t> </a:t>
            </a:r>
            <a:r>
              <a:rPr lang="en-GB" sz="1800" dirty="0" err="1">
                <a:ea typeface="Calibri"/>
                <a:cs typeface="Calibri"/>
              </a:rPr>
              <a:t>tim</a:t>
            </a:r>
            <a:r>
              <a:rPr lang="en-GB" sz="1800" dirty="0">
                <a:ea typeface="Calibri"/>
                <a:cs typeface="Calibri"/>
              </a:rPr>
              <a:t> BN </a:t>
            </a:r>
            <a:r>
              <a:rPr lang="en-GB" sz="1800" dirty="0" err="1">
                <a:ea typeface="Calibri"/>
                <a:cs typeface="Calibri"/>
              </a:rPr>
              <a:t>nhanh</a:t>
            </a:r>
            <a:r>
              <a:rPr lang="en-GB" sz="1800" dirty="0">
                <a:ea typeface="Calibri"/>
                <a:cs typeface="Calibri"/>
              </a:rPr>
              <a:t> </a:t>
            </a:r>
            <a:r>
              <a:rPr lang="en-GB" sz="1800" dirty="0" err="1">
                <a:ea typeface="Calibri"/>
                <a:cs typeface="Calibri"/>
              </a:rPr>
              <a:t>kịch</a:t>
            </a:r>
            <a:r>
              <a:rPr lang="en-GB" sz="1800" dirty="0">
                <a:ea typeface="Calibri"/>
                <a:cs typeface="Calibri"/>
              </a:rPr>
              <a:t> </a:t>
            </a:r>
            <a:r>
              <a:rPr lang="en-GB" sz="1800" dirty="0" err="1">
                <a:ea typeface="Calibri"/>
                <a:cs typeface="Calibri"/>
              </a:rPr>
              <a:t>phát</a:t>
            </a:r>
            <a:r>
              <a:rPr lang="en-GB" sz="1800" dirty="0">
                <a:ea typeface="Calibri"/>
                <a:cs typeface="Calibri"/>
              </a:rPr>
              <a:t>.</a:t>
            </a:r>
            <a:endParaRPr lang="en-GB" sz="1800" dirty="0"/>
          </a:p>
          <a:p>
            <a:r>
              <a:rPr lang="en-GB" sz="1800" dirty="0">
                <a:ea typeface="Calibri"/>
                <a:cs typeface="Calibri"/>
              </a:rPr>
              <a:t>=&gt; </a:t>
            </a:r>
            <a:r>
              <a:rPr lang="en-GB" sz="1800" dirty="0" err="1">
                <a:ea typeface="Calibri"/>
                <a:cs typeface="Calibri"/>
              </a:rPr>
              <a:t>lấy</a:t>
            </a:r>
            <a:r>
              <a:rPr lang="en-GB" sz="1800" dirty="0">
                <a:ea typeface="Calibri"/>
                <a:cs typeface="Calibri"/>
              </a:rPr>
              <a:t> </a:t>
            </a:r>
            <a:r>
              <a:rPr lang="en-GB" sz="1800" dirty="0" err="1">
                <a:ea typeface="Calibri"/>
                <a:cs typeface="Calibri"/>
              </a:rPr>
              <a:t>dịch</a:t>
            </a:r>
            <a:r>
              <a:rPr lang="en-GB" sz="1800" dirty="0">
                <a:ea typeface="Calibri"/>
                <a:cs typeface="Calibri"/>
              </a:rPr>
              <a:t> </a:t>
            </a:r>
            <a:r>
              <a:rPr lang="en-GB" sz="1800" dirty="0" err="1">
                <a:ea typeface="Calibri"/>
                <a:cs typeface="Calibri"/>
              </a:rPr>
              <a:t>tỵ</a:t>
            </a:r>
            <a:r>
              <a:rPr lang="en-GB" sz="1800" dirty="0">
                <a:ea typeface="Calibri"/>
                <a:cs typeface="Calibri"/>
              </a:rPr>
              <a:t> </a:t>
            </a:r>
            <a:r>
              <a:rPr lang="en-GB" sz="1800" dirty="0" err="1">
                <a:ea typeface="Calibri"/>
                <a:cs typeface="Calibri"/>
              </a:rPr>
              <a:t>hầu</a:t>
            </a:r>
            <a:r>
              <a:rPr lang="en-GB" sz="1800" dirty="0">
                <a:ea typeface="Calibri"/>
                <a:cs typeface="Calibri"/>
              </a:rPr>
              <a:t> (</a:t>
            </a:r>
            <a:r>
              <a:rPr lang="en-GB" sz="1800" dirty="0" err="1">
                <a:ea typeface="Calibri"/>
                <a:cs typeface="Calibri"/>
              </a:rPr>
              <a:t>tỵ</a:t>
            </a:r>
            <a:r>
              <a:rPr lang="en-GB" sz="1800" dirty="0">
                <a:ea typeface="Calibri"/>
                <a:cs typeface="Calibri"/>
              </a:rPr>
              <a:t> </a:t>
            </a:r>
            <a:r>
              <a:rPr lang="en-GB" sz="1800" dirty="0" err="1">
                <a:ea typeface="Calibri"/>
                <a:cs typeface="Calibri"/>
              </a:rPr>
              <a:t>hầu</a:t>
            </a:r>
            <a:r>
              <a:rPr lang="en-GB" sz="1800" dirty="0">
                <a:ea typeface="Calibri"/>
                <a:cs typeface="Calibri"/>
              </a:rPr>
              <a:t> qua </a:t>
            </a:r>
            <a:r>
              <a:rPr lang="en-GB" sz="1800" dirty="0" err="1">
                <a:ea typeface="Calibri"/>
                <a:cs typeface="Calibri"/>
              </a:rPr>
              <a:t>dây</a:t>
            </a:r>
            <a:r>
              <a:rPr lang="en-GB" sz="1800" dirty="0">
                <a:ea typeface="Calibri"/>
                <a:cs typeface="Calibri"/>
              </a:rPr>
              <a:t> 9), hay </a:t>
            </a:r>
            <a:r>
              <a:rPr lang="en-GB" sz="1800" dirty="0" err="1">
                <a:ea typeface="Calibri"/>
                <a:cs typeface="Calibri"/>
              </a:rPr>
              <a:t>khi</a:t>
            </a:r>
            <a:r>
              <a:rPr lang="en-GB" sz="1800" dirty="0">
                <a:ea typeface="Calibri"/>
                <a:cs typeface="Calibri"/>
              </a:rPr>
              <a:t> BN </a:t>
            </a:r>
            <a:r>
              <a:rPr lang="en-GB" sz="1800" dirty="0" err="1">
                <a:ea typeface="Calibri"/>
                <a:cs typeface="Calibri"/>
              </a:rPr>
              <a:t>bị</a:t>
            </a:r>
            <a:r>
              <a:rPr lang="en-GB" sz="1800" dirty="0">
                <a:ea typeface="Calibri"/>
                <a:cs typeface="Calibri"/>
              </a:rPr>
              <a:t> </a:t>
            </a:r>
            <a:r>
              <a:rPr lang="en-GB" sz="1800" dirty="0" err="1">
                <a:ea typeface="Calibri"/>
                <a:cs typeface="Calibri"/>
              </a:rPr>
              <a:t>ngạt</a:t>
            </a:r>
            <a:r>
              <a:rPr lang="en-GB" sz="1800" dirty="0">
                <a:ea typeface="Calibri"/>
                <a:cs typeface="Calibri"/>
              </a:rPr>
              <a:t> </a:t>
            </a:r>
            <a:r>
              <a:rPr lang="en-GB" sz="1800" dirty="0" err="1">
                <a:ea typeface="Calibri"/>
                <a:cs typeface="Calibri"/>
              </a:rPr>
              <a:t>nước</a:t>
            </a:r>
            <a:r>
              <a:rPr lang="en-GB" sz="1800" dirty="0">
                <a:ea typeface="Calibri"/>
                <a:cs typeface="Calibri"/>
              </a:rPr>
              <a:t> </a:t>
            </a:r>
            <a:r>
              <a:rPr lang="en-GB" sz="1800" dirty="0" err="1">
                <a:ea typeface="Calibri"/>
                <a:cs typeface="Calibri"/>
              </a:rPr>
              <a:t>cũng</a:t>
            </a:r>
            <a:r>
              <a:rPr lang="en-GB" sz="1800" dirty="0">
                <a:ea typeface="Calibri"/>
                <a:cs typeface="Calibri"/>
              </a:rPr>
              <a:t> </a:t>
            </a:r>
            <a:r>
              <a:rPr lang="en-GB" sz="1800" dirty="0" err="1">
                <a:ea typeface="Calibri"/>
                <a:cs typeface="Calibri"/>
              </a:rPr>
              <a:t>làm</a:t>
            </a:r>
            <a:r>
              <a:rPr lang="en-GB" sz="1800" dirty="0">
                <a:ea typeface="Calibri"/>
                <a:cs typeface="Calibri"/>
              </a:rPr>
              <a:t> slow </a:t>
            </a:r>
            <a:r>
              <a:rPr lang="en-GB" sz="1800" dirty="0" err="1">
                <a:ea typeface="Calibri"/>
                <a:cs typeface="Calibri"/>
              </a:rPr>
              <a:t>nhịp</a:t>
            </a:r>
            <a:r>
              <a:rPr lang="en-GB" sz="1800" dirty="0">
                <a:ea typeface="Calibri"/>
                <a:cs typeface="Calibri"/>
              </a:rPr>
              <a:t> </a:t>
            </a:r>
            <a:r>
              <a:rPr lang="en-GB" sz="1800" dirty="0" err="1">
                <a:ea typeface="Calibri"/>
                <a:cs typeface="Calibri"/>
              </a:rPr>
              <a:t>tim.</a:t>
            </a:r>
            <a:endParaRPr lang="en-GB" sz="1800" dirty="0"/>
          </a:p>
          <a:p>
            <a:r>
              <a:rPr lang="en-GB" sz="1800" dirty="0">
                <a:ea typeface="Calibri"/>
                <a:cs typeface="Calibri"/>
              </a:rPr>
              <a:t>=&gt; </a:t>
            </a:r>
            <a:r>
              <a:rPr lang="en-GB" sz="1800" dirty="0" err="1">
                <a:ea typeface="Calibri"/>
                <a:cs typeface="Calibri"/>
              </a:rPr>
              <a:t>vì</a:t>
            </a:r>
            <a:r>
              <a:rPr lang="en-GB" sz="1800" dirty="0">
                <a:ea typeface="Calibri"/>
                <a:cs typeface="Calibri"/>
              </a:rPr>
              <a:t> </a:t>
            </a:r>
            <a:r>
              <a:rPr lang="en-GB" sz="1800" dirty="0" err="1">
                <a:ea typeface="Calibri"/>
                <a:cs typeface="Calibri"/>
              </a:rPr>
              <a:t>dây</a:t>
            </a:r>
            <a:r>
              <a:rPr lang="en-GB" sz="1800" dirty="0">
                <a:ea typeface="Calibri"/>
                <a:cs typeface="Calibri"/>
              </a:rPr>
              <a:t> 10 </a:t>
            </a:r>
            <a:r>
              <a:rPr lang="en-GB" sz="1800" dirty="0" err="1">
                <a:ea typeface="Calibri"/>
                <a:cs typeface="Calibri"/>
              </a:rPr>
              <a:t>đi</a:t>
            </a:r>
            <a:r>
              <a:rPr lang="en-GB" sz="1800" dirty="0">
                <a:ea typeface="Calibri"/>
                <a:cs typeface="Calibri"/>
              </a:rPr>
              <a:t> qua stomach, </a:t>
            </a:r>
            <a:r>
              <a:rPr lang="en-GB" sz="1800" dirty="0" err="1">
                <a:ea typeface="Calibri"/>
                <a:cs typeface="Calibri"/>
              </a:rPr>
              <a:t>nên</a:t>
            </a:r>
            <a:r>
              <a:rPr lang="en-GB" sz="1800" dirty="0">
                <a:ea typeface="Calibri"/>
                <a:cs typeface="Calibri"/>
              </a:rPr>
              <a:t> </a:t>
            </a:r>
            <a:r>
              <a:rPr lang="en-GB" sz="1800" dirty="0" err="1">
                <a:ea typeface="Calibri"/>
                <a:cs typeface="Calibri"/>
              </a:rPr>
              <a:t>khi</a:t>
            </a:r>
            <a:r>
              <a:rPr lang="en-GB" sz="1800" dirty="0">
                <a:ea typeface="Calibri"/>
                <a:cs typeface="Calibri"/>
              </a:rPr>
              <a:t> stimulate stomach =&gt; slow </a:t>
            </a:r>
            <a:r>
              <a:rPr lang="en-GB" sz="1800" dirty="0" err="1">
                <a:ea typeface="Calibri"/>
                <a:cs typeface="Calibri"/>
              </a:rPr>
              <a:t>nhịp</a:t>
            </a:r>
            <a:r>
              <a:rPr lang="en-GB" sz="1800" dirty="0">
                <a:ea typeface="Calibri"/>
                <a:cs typeface="Calibri"/>
              </a:rPr>
              <a:t> </a:t>
            </a:r>
            <a:r>
              <a:rPr lang="en-GB" sz="1800" dirty="0" err="1">
                <a:ea typeface="Calibri"/>
                <a:cs typeface="Calibri"/>
              </a:rPr>
              <a:t>tim.</a:t>
            </a:r>
            <a:endParaRPr lang="en-GB" sz="1800" dirty="0"/>
          </a:p>
          <a:p>
            <a:r>
              <a:rPr lang="en-GB" sz="1800" dirty="0" err="1">
                <a:ea typeface="Calibri"/>
                <a:cs typeface="Calibri"/>
              </a:rPr>
              <a:t>Dây</a:t>
            </a:r>
            <a:r>
              <a:rPr lang="en-GB" sz="1800" dirty="0">
                <a:ea typeface="Calibri"/>
                <a:cs typeface="Calibri"/>
              </a:rPr>
              <a:t> 10 </a:t>
            </a:r>
            <a:r>
              <a:rPr lang="en-GB" sz="1800" dirty="0" err="1">
                <a:ea typeface="Calibri"/>
                <a:cs typeface="Calibri"/>
              </a:rPr>
              <a:t>này</a:t>
            </a:r>
            <a:r>
              <a:rPr lang="en-GB" sz="1800" dirty="0">
                <a:ea typeface="Calibri"/>
                <a:cs typeface="Calibri"/>
              </a:rPr>
              <a:t> </a:t>
            </a:r>
            <a:r>
              <a:rPr lang="en-GB" sz="1800" dirty="0" err="1">
                <a:ea typeface="Calibri"/>
                <a:cs typeface="Calibri"/>
              </a:rPr>
              <a:t>sau</a:t>
            </a:r>
            <a:r>
              <a:rPr lang="en-GB" sz="1800" dirty="0">
                <a:ea typeface="Calibri"/>
                <a:cs typeface="Calibri"/>
              </a:rPr>
              <a:t> </a:t>
            </a:r>
            <a:r>
              <a:rPr lang="en-GB" sz="1800" dirty="0" err="1">
                <a:ea typeface="Calibri"/>
                <a:cs typeface="Calibri"/>
              </a:rPr>
              <a:t>đó</a:t>
            </a:r>
            <a:r>
              <a:rPr lang="en-GB" sz="1800" dirty="0">
                <a:ea typeface="Calibri"/>
                <a:cs typeface="Calibri"/>
              </a:rPr>
              <a:t> </a:t>
            </a:r>
            <a:r>
              <a:rPr lang="en-GB" sz="1800" dirty="0" err="1">
                <a:ea typeface="Calibri"/>
                <a:cs typeface="Calibri"/>
              </a:rPr>
              <a:t>đi</a:t>
            </a:r>
            <a:r>
              <a:rPr lang="en-GB" sz="1800" dirty="0">
                <a:ea typeface="Calibri"/>
                <a:cs typeface="Calibri"/>
              </a:rPr>
              <a:t> </a:t>
            </a:r>
            <a:r>
              <a:rPr lang="en-GB" sz="1800" dirty="0" err="1">
                <a:ea typeface="Calibri"/>
                <a:cs typeface="Calibri"/>
              </a:rPr>
              <a:t>vào</a:t>
            </a:r>
            <a:r>
              <a:rPr lang="en-GB" sz="1800" dirty="0">
                <a:ea typeface="Calibri"/>
                <a:cs typeface="Calibri"/>
              </a:rPr>
              <a:t> </a:t>
            </a:r>
            <a:r>
              <a:rPr lang="en-GB" sz="1800" dirty="0" err="1">
                <a:ea typeface="Calibri"/>
                <a:cs typeface="Calibri"/>
              </a:rPr>
              <a:t>trung</a:t>
            </a:r>
            <a:r>
              <a:rPr lang="en-GB" sz="1800" dirty="0">
                <a:ea typeface="Calibri"/>
                <a:cs typeface="Calibri"/>
              </a:rPr>
              <a:t> </a:t>
            </a:r>
            <a:r>
              <a:rPr lang="en-GB" sz="1800" dirty="0" err="1">
                <a:ea typeface="Calibri"/>
                <a:cs typeface="Calibri"/>
              </a:rPr>
              <a:t>thất</a:t>
            </a:r>
            <a:r>
              <a:rPr lang="en-GB" sz="1800" dirty="0">
                <a:ea typeface="Calibri"/>
                <a:cs typeface="Calibri"/>
              </a:rPr>
              <a:t>, </a:t>
            </a:r>
            <a:r>
              <a:rPr lang="en-GB" sz="1800" dirty="0" err="1">
                <a:ea typeface="Calibri"/>
                <a:cs typeface="Calibri"/>
              </a:rPr>
              <a:t>khí</a:t>
            </a:r>
            <a:r>
              <a:rPr lang="en-GB" sz="1800" dirty="0">
                <a:ea typeface="Calibri"/>
                <a:cs typeface="Calibri"/>
              </a:rPr>
              <a:t> </a:t>
            </a:r>
            <a:r>
              <a:rPr lang="en-GB" sz="1800" dirty="0" err="1">
                <a:ea typeface="Calibri"/>
                <a:cs typeface="Calibri"/>
              </a:rPr>
              <a:t>quản</a:t>
            </a:r>
            <a:r>
              <a:rPr lang="en-GB" sz="1800" dirty="0">
                <a:ea typeface="Calibri"/>
                <a:cs typeface="Calibri"/>
              </a:rPr>
              <a:t>, </a:t>
            </a:r>
            <a:r>
              <a:rPr lang="en-GB" sz="1800" dirty="0" err="1">
                <a:ea typeface="Calibri"/>
                <a:cs typeface="Calibri"/>
              </a:rPr>
              <a:t>phế</a:t>
            </a:r>
            <a:r>
              <a:rPr lang="en-GB" sz="1800" dirty="0">
                <a:ea typeface="Calibri"/>
                <a:cs typeface="Calibri"/>
              </a:rPr>
              <a:t> </a:t>
            </a:r>
            <a:r>
              <a:rPr lang="en-GB" sz="1800" dirty="0" err="1">
                <a:ea typeface="Calibri"/>
                <a:cs typeface="Calibri"/>
              </a:rPr>
              <a:t>quản</a:t>
            </a:r>
            <a:r>
              <a:rPr lang="en-GB" sz="1800" dirty="0">
                <a:ea typeface="Calibri"/>
                <a:cs typeface="Calibri"/>
              </a:rPr>
              <a:t> </a:t>
            </a:r>
            <a:r>
              <a:rPr lang="en-GB" sz="1800" dirty="0" err="1">
                <a:ea typeface="Calibri"/>
                <a:cs typeface="Calibri"/>
              </a:rPr>
              <a:t>và</a:t>
            </a:r>
            <a:r>
              <a:rPr lang="en-GB" sz="1800" dirty="0">
                <a:ea typeface="Calibri"/>
                <a:cs typeface="Calibri"/>
              </a:rPr>
              <a:t> </a:t>
            </a:r>
            <a:r>
              <a:rPr lang="en-GB" sz="1800" dirty="0" err="1">
                <a:ea typeface="Calibri"/>
                <a:cs typeface="Calibri"/>
              </a:rPr>
              <a:t>tim.</a:t>
            </a:r>
            <a:r>
              <a:rPr lang="en-GB" sz="1800" dirty="0">
                <a:ea typeface="Calibri"/>
                <a:cs typeface="Calibri"/>
              </a:rPr>
              <a:t> Sau </a:t>
            </a:r>
            <a:r>
              <a:rPr lang="en-GB" sz="1800" dirty="0" err="1">
                <a:ea typeface="Calibri"/>
                <a:cs typeface="Calibri"/>
              </a:rPr>
              <a:t>đó</a:t>
            </a:r>
            <a:r>
              <a:rPr lang="en-GB" sz="1800" dirty="0">
                <a:ea typeface="Calibri"/>
                <a:cs typeface="Calibri"/>
              </a:rPr>
              <a:t> 1 </a:t>
            </a:r>
            <a:r>
              <a:rPr lang="en-GB" sz="1800" dirty="0" err="1">
                <a:ea typeface="Calibri"/>
                <a:cs typeface="Calibri"/>
              </a:rPr>
              <a:t>nhánh</a:t>
            </a:r>
            <a:r>
              <a:rPr lang="en-GB" sz="1800" dirty="0">
                <a:ea typeface="Calibri"/>
                <a:cs typeface="Calibri"/>
              </a:rPr>
              <a:t> </a:t>
            </a:r>
            <a:r>
              <a:rPr lang="en-GB" sz="1800" dirty="0" err="1">
                <a:ea typeface="Calibri"/>
                <a:cs typeface="Calibri"/>
              </a:rPr>
              <a:t>đi</a:t>
            </a:r>
            <a:r>
              <a:rPr lang="en-GB" sz="1800" dirty="0">
                <a:ea typeface="Calibri"/>
                <a:cs typeface="Calibri"/>
              </a:rPr>
              <a:t> </a:t>
            </a:r>
            <a:r>
              <a:rPr lang="en-GB" sz="1800" dirty="0" err="1">
                <a:ea typeface="Calibri"/>
                <a:cs typeface="Calibri"/>
              </a:rPr>
              <a:t>về</a:t>
            </a:r>
            <a:r>
              <a:rPr lang="en-GB" sz="1800" dirty="0">
                <a:ea typeface="Calibri"/>
                <a:cs typeface="Calibri"/>
              </a:rPr>
              <a:t> </a:t>
            </a:r>
            <a:r>
              <a:rPr lang="en-GB" sz="1800" dirty="0" err="1">
                <a:ea typeface="Calibri"/>
                <a:cs typeface="Calibri"/>
              </a:rPr>
              <a:t>mặt</a:t>
            </a:r>
            <a:r>
              <a:rPr lang="en-GB" sz="1800" dirty="0">
                <a:ea typeface="Calibri"/>
                <a:cs typeface="Calibri"/>
              </a:rPr>
              <a:t> </a:t>
            </a:r>
            <a:r>
              <a:rPr lang="en-GB" sz="1800" dirty="0" err="1">
                <a:ea typeface="Calibri"/>
                <a:cs typeface="Calibri"/>
              </a:rPr>
              <a:t>trước</a:t>
            </a:r>
            <a:r>
              <a:rPr lang="en-GB" sz="1800" dirty="0">
                <a:ea typeface="Calibri"/>
                <a:cs typeface="Calibri"/>
              </a:rPr>
              <a:t> </a:t>
            </a:r>
            <a:r>
              <a:rPr lang="en-GB" sz="1800" dirty="0" err="1">
                <a:ea typeface="Calibri"/>
                <a:cs typeface="Calibri"/>
              </a:rPr>
              <a:t>dạy</a:t>
            </a:r>
            <a:r>
              <a:rPr lang="en-GB" sz="1800" dirty="0">
                <a:ea typeface="Calibri"/>
                <a:cs typeface="Calibri"/>
              </a:rPr>
              <a:t> </a:t>
            </a:r>
            <a:r>
              <a:rPr lang="en-GB" sz="1800" dirty="0" err="1">
                <a:ea typeface="Calibri"/>
                <a:cs typeface="Calibri"/>
              </a:rPr>
              <a:t>dày</a:t>
            </a:r>
            <a:r>
              <a:rPr lang="en-GB" sz="1800" dirty="0">
                <a:ea typeface="Calibri"/>
                <a:cs typeface="Calibri"/>
              </a:rPr>
              <a:t>, </a:t>
            </a:r>
            <a:r>
              <a:rPr lang="en-GB" sz="1800" dirty="0" err="1">
                <a:ea typeface="Calibri"/>
                <a:cs typeface="Calibri"/>
              </a:rPr>
              <a:t>nhánh</a:t>
            </a:r>
            <a:r>
              <a:rPr lang="en-GB" sz="1800" dirty="0">
                <a:ea typeface="Calibri"/>
                <a:cs typeface="Calibri"/>
              </a:rPr>
              <a:t> </a:t>
            </a:r>
            <a:r>
              <a:rPr lang="en-GB" sz="1800" dirty="0" err="1">
                <a:ea typeface="Calibri"/>
                <a:cs typeface="Calibri"/>
              </a:rPr>
              <a:t>kia</a:t>
            </a:r>
            <a:r>
              <a:rPr lang="en-GB" sz="1800" dirty="0">
                <a:ea typeface="Calibri"/>
                <a:cs typeface="Calibri"/>
              </a:rPr>
              <a:t> qua </a:t>
            </a:r>
            <a:r>
              <a:rPr lang="en-GB" sz="1800" dirty="0" err="1">
                <a:ea typeface="Calibri"/>
                <a:cs typeface="Calibri"/>
              </a:rPr>
              <a:t>mặt</a:t>
            </a:r>
            <a:r>
              <a:rPr lang="en-GB" sz="1800" dirty="0">
                <a:ea typeface="Calibri"/>
                <a:cs typeface="Calibri"/>
              </a:rPr>
              <a:t> </a:t>
            </a:r>
            <a:r>
              <a:rPr lang="en-GB" sz="1800" dirty="0" err="1">
                <a:ea typeface="Calibri"/>
                <a:cs typeface="Calibri"/>
              </a:rPr>
              <a:t>sau</a:t>
            </a:r>
            <a:r>
              <a:rPr lang="en-GB" sz="1800" dirty="0">
                <a:ea typeface="Calibri"/>
                <a:cs typeface="Calibri"/>
              </a:rPr>
              <a:t> </a:t>
            </a:r>
            <a:r>
              <a:rPr lang="en-GB" sz="1800" dirty="0" err="1">
                <a:ea typeface="Calibri"/>
                <a:cs typeface="Calibri"/>
              </a:rPr>
              <a:t>dạ</a:t>
            </a:r>
            <a:r>
              <a:rPr lang="en-GB" sz="1800" dirty="0">
                <a:ea typeface="Calibri"/>
                <a:cs typeface="Calibri"/>
              </a:rPr>
              <a:t> </a:t>
            </a:r>
            <a:r>
              <a:rPr lang="en-GB" sz="1800" dirty="0" err="1">
                <a:ea typeface="Calibri"/>
                <a:cs typeface="Calibri"/>
              </a:rPr>
              <a:t>dày</a:t>
            </a:r>
            <a:r>
              <a:rPr lang="en-GB" sz="1800" dirty="0">
                <a:ea typeface="Calibri"/>
                <a:cs typeface="Calibri"/>
              </a:rPr>
              <a:t> </a:t>
            </a:r>
            <a:r>
              <a:rPr lang="en-GB" sz="1800" dirty="0" err="1">
                <a:ea typeface="Calibri"/>
                <a:cs typeface="Calibri"/>
              </a:rPr>
              <a:t>tới</a:t>
            </a:r>
            <a:r>
              <a:rPr lang="en-GB" sz="1800" dirty="0">
                <a:ea typeface="Calibri"/>
                <a:cs typeface="Calibri"/>
              </a:rPr>
              <a:t> </a:t>
            </a:r>
            <a:r>
              <a:rPr lang="en-GB" sz="1800" dirty="0" err="1">
                <a:ea typeface="Calibri"/>
                <a:cs typeface="Calibri"/>
              </a:rPr>
              <a:t>xương</a:t>
            </a:r>
            <a:r>
              <a:rPr lang="en-GB" sz="1800" dirty="0">
                <a:ea typeface="Calibri"/>
                <a:cs typeface="Calibri"/>
              </a:rPr>
              <a:t> </a:t>
            </a:r>
            <a:r>
              <a:rPr lang="en-GB" sz="1800" dirty="0" err="1">
                <a:ea typeface="Calibri"/>
                <a:cs typeface="Calibri"/>
              </a:rPr>
              <a:t>cùng</a:t>
            </a:r>
            <a:r>
              <a:rPr lang="en-GB" sz="1800" dirty="0">
                <a:ea typeface="Calibri"/>
                <a:cs typeface="Calibri"/>
              </a:rPr>
              <a:t>.</a:t>
            </a:r>
            <a:endParaRPr lang="en-GB" sz="1800" dirty="0"/>
          </a:p>
          <a:p>
            <a:endParaRPr lang="en-GB" sz="1800" dirty="0">
              <a:ea typeface="Calibri"/>
              <a:cs typeface="Calibri"/>
            </a:endParaRPr>
          </a:p>
          <a:p>
            <a:r>
              <a:rPr lang="en-GB" sz="1800" b="1" dirty="0" err="1">
                <a:ea typeface="Calibri"/>
                <a:cs typeface="Calibri"/>
              </a:rPr>
              <a:t>Câu</a:t>
            </a:r>
            <a:r>
              <a:rPr lang="en-GB" sz="1800" b="1" dirty="0">
                <a:ea typeface="Calibri"/>
                <a:cs typeface="Calibri"/>
              </a:rPr>
              <a:t> </a:t>
            </a:r>
            <a:r>
              <a:rPr lang="en-GB" sz="1800" b="1" dirty="0" err="1">
                <a:ea typeface="Calibri"/>
                <a:cs typeface="Calibri"/>
              </a:rPr>
              <a:t>hỏi</a:t>
            </a:r>
            <a:r>
              <a:rPr lang="en-GB" sz="1800" dirty="0">
                <a:ea typeface="Calibri"/>
                <a:cs typeface="Calibri"/>
              </a:rPr>
              <a:t>: </a:t>
            </a:r>
            <a:r>
              <a:rPr lang="en-GB" sz="1800" dirty="0" err="1">
                <a:ea typeface="Calibri"/>
                <a:cs typeface="Calibri"/>
              </a:rPr>
              <a:t>Khi</a:t>
            </a:r>
            <a:r>
              <a:rPr lang="en-GB" sz="1800" dirty="0">
                <a:ea typeface="Calibri"/>
                <a:cs typeface="Calibri"/>
              </a:rPr>
              <a:t> BN </a:t>
            </a:r>
            <a:r>
              <a:rPr lang="en-GB" sz="1800" dirty="0" err="1">
                <a:ea typeface="Calibri"/>
                <a:cs typeface="Calibri"/>
              </a:rPr>
              <a:t>thắt</a:t>
            </a:r>
            <a:r>
              <a:rPr lang="en-GB" sz="1800" dirty="0">
                <a:ea typeface="Calibri"/>
                <a:cs typeface="Calibri"/>
              </a:rPr>
              <a:t> </a:t>
            </a:r>
            <a:r>
              <a:rPr lang="en-GB" sz="1800" dirty="0" err="1">
                <a:ea typeface="Calibri"/>
                <a:cs typeface="Calibri"/>
              </a:rPr>
              <a:t>cổ</a:t>
            </a:r>
            <a:r>
              <a:rPr lang="en-GB" sz="1800" dirty="0">
                <a:ea typeface="Calibri"/>
                <a:cs typeface="Calibri"/>
              </a:rPr>
              <a:t>, why he dies?</a:t>
            </a:r>
            <a:endParaRPr lang="en-GB" sz="1800" dirty="0"/>
          </a:p>
          <a:p>
            <a:r>
              <a:rPr lang="en-GB" sz="1800" dirty="0">
                <a:ea typeface="Calibri"/>
                <a:cs typeface="Calibri"/>
              </a:rPr>
              <a:t>=&gt; </a:t>
            </a:r>
            <a:r>
              <a:rPr lang="en-GB" sz="1800" dirty="0" err="1">
                <a:ea typeface="Calibri"/>
                <a:cs typeface="Calibri"/>
              </a:rPr>
              <a:t>chèn</a:t>
            </a:r>
            <a:r>
              <a:rPr lang="en-GB" sz="1800" dirty="0">
                <a:ea typeface="Calibri"/>
                <a:cs typeface="Calibri"/>
              </a:rPr>
              <a:t> </a:t>
            </a:r>
            <a:r>
              <a:rPr lang="en-GB" sz="1800" dirty="0" err="1">
                <a:ea typeface="Calibri"/>
                <a:cs typeface="Calibri"/>
              </a:rPr>
              <a:t>ép</a:t>
            </a:r>
            <a:r>
              <a:rPr lang="en-GB" sz="1800" dirty="0">
                <a:ea typeface="Calibri"/>
                <a:cs typeface="Calibri"/>
              </a:rPr>
              <a:t> 2  </a:t>
            </a:r>
            <a:r>
              <a:rPr lang="en-GB" sz="1800" dirty="0" err="1">
                <a:ea typeface="Calibri"/>
                <a:cs typeface="Calibri"/>
              </a:rPr>
              <a:t>xoang</a:t>
            </a:r>
            <a:r>
              <a:rPr lang="en-GB" sz="1800" dirty="0">
                <a:ea typeface="Calibri"/>
                <a:cs typeface="Calibri"/>
              </a:rPr>
              <a:t> </a:t>
            </a:r>
            <a:r>
              <a:rPr lang="en-GB" sz="1800" dirty="0" err="1">
                <a:ea typeface="Calibri"/>
                <a:cs typeface="Calibri"/>
              </a:rPr>
              <a:t>cảnh</a:t>
            </a:r>
            <a:r>
              <a:rPr lang="en-GB" sz="1800" dirty="0">
                <a:ea typeface="Calibri"/>
                <a:cs typeface="Calibri"/>
              </a:rPr>
              <a:t> </a:t>
            </a:r>
            <a:r>
              <a:rPr lang="en-GB" sz="1800" dirty="0" err="1">
                <a:ea typeface="Calibri"/>
                <a:cs typeface="Calibri"/>
              </a:rPr>
              <a:t>mà</a:t>
            </a:r>
            <a:r>
              <a:rPr lang="en-GB" sz="1800" dirty="0">
                <a:ea typeface="Calibri"/>
                <a:cs typeface="Calibri"/>
              </a:rPr>
              <a:t>  </a:t>
            </a:r>
            <a:r>
              <a:rPr lang="en-GB" sz="1800" dirty="0" err="1">
                <a:ea typeface="Calibri"/>
                <a:cs typeface="Calibri"/>
              </a:rPr>
              <a:t>xoang</a:t>
            </a:r>
            <a:r>
              <a:rPr lang="en-GB" sz="1800" dirty="0">
                <a:ea typeface="Calibri"/>
                <a:cs typeface="Calibri"/>
              </a:rPr>
              <a:t> </a:t>
            </a:r>
            <a:r>
              <a:rPr lang="en-GB" sz="1800" dirty="0" err="1">
                <a:ea typeface="Calibri"/>
                <a:cs typeface="Calibri"/>
              </a:rPr>
              <a:t>cảnh</a:t>
            </a:r>
            <a:r>
              <a:rPr lang="en-GB" sz="1800" dirty="0">
                <a:ea typeface="Calibri"/>
                <a:cs typeface="Calibri"/>
              </a:rPr>
              <a:t> </a:t>
            </a:r>
            <a:r>
              <a:rPr lang="en-GB" sz="1800" dirty="0" err="1">
                <a:ea typeface="Calibri"/>
                <a:cs typeface="Calibri"/>
              </a:rPr>
              <a:t>là</a:t>
            </a:r>
            <a:r>
              <a:rPr lang="en-GB" sz="1800" dirty="0">
                <a:ea typeface="Calibri"/>
                <a:cs typeface="Calibri"/>
              </a:rPr>
              <a:t> </a:t>
            </a:r>
            <a:r>
              <a:rPr lang="en-GB" sz="1800" dirty="0" err="1">
                <a:ea typeface="Calibri"/>
                <a:cs typeface="Calibri"/>
              </a:rPr>
              <a:t>nơi</a:t>
            </a:r>
            <a:r>
              <a:rPr lang="en-GB" sz="1800" dirty="0">
                <a:ea typeface="Calibri"/>
                <a:cs typeface="Calibri"/>
              </a:rPr>
              <a:t> </a:t>
            </a:r>
            <a:r>
              <a:rPr lang="en-GB" sz="1800" dirty="0" err="1">
                <a:ea typeface="Calibri"/>
                <a:cs typeface="Calibri"/>
              </a:rPr>
              <a:t>đi</a:t>
            </a:r>
            <a:r>
              <a:rPr lang="en-GB" sz="1800" dirty="0">
                <a:ea typeface="Calibri"/>
                <a:cs typeface="Calibri"/>
              </a:rPr>
              <a:t> qua </a:t>
            </a:r>
            <a:r>
              <a:rPr lang="en-GB" sz="1800" dirty="0" err="1">
                <a:ea typeface="Calibri"/>
                <a:cs typeface="Calibri"/>
              </a:rPr>
              <a:t>của</a:t>
            </a:r>
            <a:r>
              <a:rPr lang="en-GB" sz="1800" dirty="0">
                <a:ea typeface="Calibri"/>
                <a:cs typeface="Calibri"/>
              </a:rPr>
              <a:t> </a:t>
            </a:r>
            <a:r>
              <a:rPr lang="en-GB" sz="1800" dirty="0" err="1">
                <a:ea typeface="Calibri"/>
                <a:cs typeface="Calibri"/>
              </a:rPr>
              <a:t>dây</a:t>
            </a:r>
            <a:r>
              <a:rPr lang="en-GB" sz="1800" dirty="0">
                <a:ea typeface="Calibri"/>
                <a:cs typeface="Calibri"/>
              </a:rPr>
              <a:t> 10 =&gt; </a:t>
            </a:r>
            <a:r>
              <a:rPr lang="en-GB" sz="1800" dirty="0" err="1">
                <a:ea typeface="Calibri"/>
                <a:cs typeface="Calibri"/>
              </a:rPr>
              <a:t>cường</a:t>
            </a:r>
            <a:r>
              <a:rPr lang="en-GB" sz="1800" dirty="0">
                <a:ea typeface="Calibri"/>
                <a:cs typeface="Calibri"/>
              </a:rPr>
              <a:t> PGC =&gt; </a:t>
            </a:r>
            <a:r>
              <a:rPr lang="en-GB" sz="1800" dirty="0" err="1">
                <a:ea typeface="Calibri"/>
                <a:cs typeface="Calibri"/>
              </a:rPr>
              <a:t>tim</a:t>
            </a:r>
            <a:r>
              <a:rPr lang="en-GB" sz="1800" dirty="0">
                <a:ea typeface="Calibri"/>
                <a:cs typeface="Calibri"/>
              </a:rPr>
              <a:t> </a:t>
            </a:r>
            <a:r>
              <a:rPr lang="en-GB" sz="1800" dirty="0" err="1">
                <a:ea typeface="Calibri"/>
                <a:cs typeface="Calibri"/>
              </a:rPr>
              <a:t>ngưng</a:t>
            </a:r>
            <a:r>
              <a:rPr lang="en-GB" sz="1800" dirty="0">
                <a:ea typeface="Calibri"/>
                <a:cs typeface="Calibri"/>
              </a:rPr>
              <a:t> </a:t>
            </a:r>
            <a:r>
              <a:rPr lang="en-GB" sz="1800" dirty="0" err="1">
                <a:ea typeface="Calibri"/>
                <a:cs typeface="Calibri"/>
              </a:rPr>
              <a:t>đập</a:t>
            </a:r>
            <a:endParaRPr lang="en-GB" sz="1800" dirty="0"/>
          </a:p>
          <a:p>
            <a:endParaRPr lang="en-GB" sz="1800" dirty="0">
              <a:ea typeface="Calibri"/>
              <a:cs typeface="Calibri"/>
            </a:endParaRPr>
          </a:p>
          <a:p>
            <a:endParaRPr lang="en-US" sz="1800" dirty="0"/>
          </a:p>
        </p:txBody>
      </p:sp>
    </p:spTree>
    <p:extLst>
      <p:ext uri="{BB962C8B-B14F-4D97-AF65-F5344CB8AC3E}">
        <p14:creationId xmlns:p14="http://schemas.microsoft.com/office/powerpoint/2010/main" val="221401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THỐNG MẠCH MÁU</a:t>
            </a:r>
            <a: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txBox="1"/>
          <p:nvPr/>
        </p:nvSpPr>
        <p:spPr bwMode="auto">
          <a:xfrm>
            <a:off x="0" y="2743200"/>
            <a:ext cx="3962400" cy="1447800"/>
          </a:xfrm>
          <a:prstGeom prst="rect">
            <a:avLst/>
          </a:prstGeom>
          <a:noFill/>
          <a:ln w="9525">
            <a:noFill/>
            <a:miter lim="800000"/>
          </a:ln>
        </p:spPr>
        <p:txBody>
          <a:bodyPr/>
          <a:lstStyle/>
          <a:p>
            <a:pPr marL="342900" indent="-342900" eaLnBrk="0" hangingPunct="0"/>
            <a:r>
              <a:rPr lang="en-US" sz="2800">
                <a:latin typeface="Times New Roman" panose="02020603050405020304" pitchFamily="18" charset="0"/>
                <a:cs typeface="Times New Roman" panose="02020603050405020304" pitchFamily="18" charset="0"/>
              </a:rPr>
              <a:t>Hệ tuần hoàn gồm:</a:t>
            </a:r>
          </a:p>
          <a:p>
            <a:pPr marL="342900" indent="-342900" eaLnBrk="0" hangingPunct="0"/>
            <a:r>
              <a:rPr lang="en-US" sz="2800">
                <a:latin typeface="Times New Roman" panose="02020603050405020304" pitchFamily="18" charset="0"/>
                <a:cs typeface="Times New Roman" panose="02020603050405020304" pitchFamily="18" charset="0"/>
              </a:rPr>
              <a:t>- Tuần hoàn </a:t>
            </a:r>
            <a:r>
              <a:rPr lang="en-US" sz="2800">
                <a:latin typeface="Times New Roman" panose="02020603050405020304" pitchFamily="18" charset="0"/>
                <a:cs typeface="Times New Roman" panose="02020603050405020304" pitchFamily="18" charset="0"/>
                <a:sym typeface="+mn-ea"/>
              </a:rPr>
              <a:t>bạch huyết</a:t>
            </a:r>
            <a:endParaRPr lang="en-US" sz="2800">
              <a:latin typeface="Times New Roman" panose="02020603050405020304" pitchFamily="18" charset="0"/>
              <a:cs typeface="Times New Roman" panose="02020603050405020304" pitchFamily="18" charset="0"/>
            </a:endParaRPr>
          </a:p>
          <a:p>
            <a:pPr marL="342900" indent="-342900" eaLnBrk="0" hangingPunct="0"/>
            <a:r>
              <a:rPr lang="en-US" sz="2800">
                <a:latin typeface="Times New Roman" panose="02020603050405020304" pitchFamily="18" charset="0"/>
                <a:cs typeface="Times New Roman" panose="02020603050405020304" pitchFamily="18" charset="0"/>
              </a:rPr>
              <a:t>- Tuần hoàn </a:t>
            </a:r>
            <a:r>
              <a:rPr lang="en-US" sz="2800">
                <a:latin typeface="Times New Roman" panose="02020603050405020304" pitchFamily="18" charset="0"/>
                <a:cs typeface="Times New Roman" panose="02020603050405020304" pitchFamily="18" charset="0"/>
                <a:sym typeface="+mn-ea"/>
              </a:rPr>
              <a:t>mạch máu</a:t>
            </a:r>
            <a:endParaRPr lang="en-US" sz="28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512185" y="958850"/>
            <a:ext cx="5505450" cy="46437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p:cNvSpPr>
            <a:spLocks noGrp="1"/>
          </p:cNvSpPr>
          <p:nvPr>
            <p:ph idx="1"/>
          </p:nvPr>
        </p:nvSpPr>
        <p:spPr/>
        <p:txBody>
          <a:bodyPr/>
          <a:lstStyle/>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Động mạch</a:t>
            </a:r>
          </a:p>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Tĩnh mạch</a:t>
            </a:r>
          </a:p>
          <a:p>
            <a:pPr marL="0" indent="0">
              <a:buFont typeface="Wingdings" panose="05000000000000000000" pitchFamily="2" charset="2"/>
              <a:buChar char="Ø"/>
            </a:pPr>
            <a:r>
              <a:rPr lang="en-US">
                <a:latin typeface="Times New Roman" panose="02020603050405020304" pitchFamily="18" charset="0"/>
                <a:ea typeface="Verdana" panose="020B0604030504040204" pitchFamily="34" charset="0"/>
                <a:cs typeface="Times New Roman" panose="02020603050405020304" pitchFamily="18" charset="0"/>
              </a:rPr>
              <a:t>Mao mạch</a:t>
            </a:r>
            <a:endParaRPr lang="en-SG">
              <a:latin typeface="Times New Roman" panose="02020603050405020304" pitchFamily="18" charset="0"/>
              <a:ea typeface="Verdana" panose="020B0604030504040204" pitchFamily="34"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1D8F824F-CF7B-47EE-8421-010D51D6D9C8}" type="slidenum">
              <a:rPr lang="en-US" smtClean="0"/>
              <a:t>30</a:t>
            </a:fld>
            <a:endParaRPr lang="en-US"/>
          </a:p>
        </p:txBody>
      </p:sp>
      <p:pic>
        <p:nvPicPr>
          <p:cNvPr id="76804" name="Picture 2"/>
          <p:cNvPicPr>
            <a:picLocks noChangeAspect="1" noChangeArrowheads="1"/>
          </p:cNvPicPr>
          <p:nvPr/>
        </p:nvPicPr>
        <p:blipFill>
          <a:blip r:embed="rId2"/>
          <a:srcRect/>
          <a:stretch>
            <a:fillRect/>
          </a:stretch>
        </p:blipFill>
        <p:spPr bwMode="auto">
          <a:xfrm>
            <a:off x="3048000" y="6350"/>
            <a:ext cx="6096000" cy="6851650"/>
          </a:xfrm>
          <a:prstGeom prst="rect">
            <a:avLst/>
          </a:prstGeom>
          <a:noFill/>
          <a:ln w="9525">
            <a:noFill/>
            <a:miter lim="800000"/>
            <a:headEnd/>
            <a:tailEnd/>
          </a:ln>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HỆ THỐNG ĐỘNG MẠCH</a:t>
            </a:r>
            <a: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3657600"/>
          </a:xfrm>
        </p:spPr>
        <p:txBody>
          <a:bodyPr>
            <a:normAutofit/>
          </a:bodyPr>
          <a:lstStyle/>
          <a:p>
            <a:pPr marL="0" indent="0">
              <a:buFont typeface="Arial" panose="020B0604020202020204" pitchFamily="34" charset="0"/>
              <a:buNone/>
              <a:defRPr/>
            </a:pPr>
            <a:r>
              <a:rPr lang="en-US">
                <a:latin typeface="Times New Roman" panose="02020603050405020304" pitchFamily="18" charset="0"/>
                <a:cs typeface="Times New Roman" panose="02020603050405020304" pitchFamily="18" charset="0"/>
              </a:rPr>
              <a:t>ĐỘNG MẠCH CHỦ</a:t>
            </a:r>
          </a:p>
          <a:p>
            <a:pPr marL="514350" indent="-514350">
              <a:buFont typeface="+mj-lt"/>
              <a:buAutoNum type="arabicPeriod"/>
              <a:defRPr/>
            </a:pPr>
            <a:r>
              <a:rPr lang="en-US" err="1">
                <a:latin typeface="Times New Roman" panose="02020603050405020304" pitchFamily="18" charset="0"/>
                <a:cs typeface="Times New Roman" panose="02020603050405020304" pitchFamily="18" charset="0"/>
              </a:rPr>
              <a:t>Cung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chủ</a:t>
            </a:r>
            <a:endParaRPr lang="en-US">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chủ</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ngực</a:t>
            </a:r>
            <a:endParaRPr lang="en-US">
              <a:latin typeface="Times New Roman" panose="02020603050405020304" pitchFamily="18" charset="0"/>
              <a:cs typeface="Times New Roman" panose="02020603050405020304" pitchFamily="18" charset="0"/>
            </a:endParaRPr>
          </a:p>
          <a:p>
            <a:pPr marL="514350" indent="-514350">
              <a:buFont typeface="+mj-lt"/>
              <a:buAutoNum type="arabicPeriod"/>
              <a:defRPr/>
            </a:pPr>
            <a:r>
              <a:rPr lang="en-US" err="1">
                <a:latin typeface="Times New Roman" panose="02020603050405020304" pitchFamily="18" charset="0"/>
                <a:cs typeface="Times New Roman" panose="02020603050405020304" pitchFamily="18" charset="0"/>
              </a:rPr>
              <a:t>Động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chủ</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bụng</a:t>
            </a:r>
            <a:r>
              <a:rPr lang="en-US">
                <a:latin typeface="Times New Roman" panose="02020603050405020304" pitchFamily="18" charset="0"/>
                <a:cs typeface="Times New Roman" panose="02020603050405020304" pitchFamily="18" charset="0"/>
              </a:rPr>
              <a:t> </a:t>
            </a:r>
          </a:p>
          <a:p>
            <a:pPr marL="0" indent="0">
              <a:buFont typeface="Arial" panose="020B0604020202020204" pitchFamily="34" charset="0"/>
              <a:buNone/>
              <a:defRPr/>
            </a:pPr>
            <a:r>
              <a:rPr lang="en-US">
                <a:latin typeface="Times New Roman" panose="02020603050405020304" pitchFamily="18" charset="0"/>
                <a:cs typeface="Times New Roman" panose="02020603050405020304" pitchFamily="18" charset="0"/>
              </a:rPr>
              <a:t>ĐỘNG MẠCH PHỔI</a:t>
            </a:r>
          </a:p>
          <a:p>
            <a:pPr marL="0" indent="0">
              <a:buFont typeface="Arial" panose="020B0604020202020204" pitchFamily="34" charset="0"/>
              <a:buNone/>
              <a:defRPr/>
            </a:pPr>
            <a:endParaRPr lang="en-US">
              <a:latin typeface="Times New Roman" panose="02020603050405020304" pitchFamily="18" charset="0"/>
              <a:cs typeface="Times New Roman" panose="02020603050405020304" pitchFamily="18" charset="0"/>
            </a:endParaRPr>
          </a:p>
        </p:txBody>
      </p:sp>
      <p:sp>
        <p:nvSpPr>
          <p:cNvPr id="84995" name="Title 2"/>
          <p:cNvSpPr>
            <a:spLocks noGrp="1"/>
          </p:cNvSpPr>
          <p:nvPr>
            <p:ph type="title"/>
          </p:nvPr>
        </p:nvSpPr>
        <p:spPr>
          <a:xfrm>
            <a:off x="76200" y="3810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HỆ THỐNG ĐỘNG MẠCH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a:xfrm>
            <a:off x="457200" y="274638"/>
            <a:ext cx="8229600" cy="563562"/>
          </a:xfrm>
        </p:spPr>
        <p:txBody>
          <a:bodyPr/>
          <a:lstStyle/>
          <a:p>
            <a:r>
              <a:rPr lang="en-US"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ĐỘNG MẠCH CHỦ</a:t>
            </a:r>
            <a:endParaRPr lang="en-SG" b="1">
              <a:solidFill>
                <a:srgbClr val="FF0000"/>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86019" name="Content Placeholder 2"/>
          <p:cNvSpPr>
            <a:spLocks noGrp="1"/>
          </p:cNvSpPr>
          <p:nvPr>
            <p:ph idx="1"/>
          </p:nvPr>
        </p:nvSpPr>
        <p:spPr>
          <a:xfrm>
            <a:off x="0" y="1600200"/>
            <a:ext cx="9144000" cy="2971800"/>
          </a:xfrm>
        </p:spPr>
        <p:txBody>
          <a:bodyPr/>
          <a:lstStyle/>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rPr>
              <a:t>Cung ĐMC</a:t>
            </a:r>
            <a:r>
              <a:rPr lang="en-US">
                <a:latin typeface="Times New Roman" panose="02020603050405020304" pitchFamily="18" charset="0"/>
                <a:cs typeface="Times New Roman" panose="02020603050405020304" pitchFamily="18" charset="0"/>
              </a:rPr>
              <a:t>: Tâm thất (T)</a:t>
            </a:r>
            <a:r>
              <a:rPr lang="en-US">
                <a:latin typeface="Times New Roman" panose="02020603050405020304" pitchFamily="18" charset="0"/>
                <a:cs typeface="Times New Roman" panose="02020603050405020304" pitchFamily="18" charset="0"/>
                <a:sym typeface="Wingdings" panose="05000000000000000000" pitchFamily="2" charset="2"/>
              </a:rPr>
              <a:t>lên (P) ngang xuống (T)  D4</a:t>
            </a:r>
          </a:p>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Động mạch chủ ngực</a:t>
            </a:r>
            <a:r>
              <a:rPr lang="en-US">
                <a:latin typeface="Times New Roman" panose="02020603050405020304" pitchFamily="18" charset="0"/>
                <a:cs typeface="Times New Roman" panose="02020603050405020304" pitchFamily="18" charset="0"/>
                <a:sym typeface="Wingdings" panose="05000000000000000000" pitchFamily="2" charset="2"/>
              </a:rPr>
              <a:t>: D4  cơ hoành</a:t>
            </a:r>
          </a:p>
          <a:p>
            <a:pPr marL="0" indent="0">
              <a:lnSpc>
                <a:spcPct val="150000"/>
              </a:lnSpc>
              <a:buFont typeface="Wingdings" panose="05000000000000000000" pitchFamily="2" charset="2"/>
              <a:buChar char="Ø"/>
            </a:pPr>
            <a:r>
              <a:rPr lang="en-US"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Động mạch chủ bụng</a:t>
            </a:r>
            <a:r>
              <a:rPr lang="en-US">
                <a:latin typeface="Times New Roman" panose="02020603050405020304" pitchFamily="18" charset="0"/>
                <a:cs typeface="Times New Roman" panose="02020603050405020304" pitchFamily="18" charset="0"/>
                <a:sym typeface="Wingdings" panose="05000000000000000000" pitchFamily="2" charset="2"/>
              </a:rPr>
              <a:t>: cơ hoành L4</a:t>
            </a:r>
          </a:p>
          <a:p>
            <a:pPr marL="0" indent="0">
              <a:lnSpc>
                <a:spcPct val="150000"/>
              </a:lnSpc>
              <a:buFont typeface="Arial" panose="020B0604020202020204" pitchFamily="34" charset="0"/>
              <a:buNone/>
            </a:pPr>
            <a:endParaRPr lang="en-US">
              <a:latin typeface="Times New Roman" panose="02020603050405020304" pitchFamily="18" charset="0"/>
              <a:cs typeface="Times New Roman" panose="02020603050405020304" pitchFamily="18" charset="0"/>
              <a:sym typeface="Wingdings" panose="05000000000000000000" pitchFamily="2" charset="2"/>
            </a:endParaRPr>
          </a:p>
          <a:p>
            <a:pPr marL="0" indent="0">
              <a:lnSpc>
                <a:spcPct val="150000"/>
              </a:lnSpc>
              <a:buFont typeface="Arial" panose="020B0604020202020204" pitchFamily="34" charset="0"/>
              <a:buNone/>
            </a:pPr>
            <a:endParaRPr lang="en-US">
              <a:latin typeface="Times New Roman" panose="02020603050405020304" pitchFamily="18" charset="0"/>
              <a:cs typeface="Times New Roman" panose="02020603050405020304" pitchFamily="18" charset="0"/>
              <a:sym typeface="Wingdings" panose="05000000000000000000" pitchFamily="2" charset="2"/>
            </a:endParaRPr>
          </a:p>
          <a:p>
            <a:pPr marL="0" indent="0">
              <a:lnSpc>
                <a:spcPct val="150000"/>
              </a:lnSpc>
              <a:buFont typeface="Arial" panose="020B0604020202020204" pitchFamily="34" charset="0"/>
              <a:buNone/>
            </a:pPr>
            <a:endParaRPr lang="en-SG">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p:txBody>
          <a:bodyPr/>
          <a:lstStyle/>
          <a:p>
            <a:pPr>
              <a:defRPr/>
            </a:pPr>
            <a:fld id="{ABCB7911-FE57-4495-8CA5-EB662C1BEB42}" type="slidenum">
              <a:rPr lang="en-US" smtClean="0">
                <a:latin typeface="Times New Roman" panose="02020603050405020304" pitchFamily="18" charset="0"/>
                <a:cs typeface="Times New Roman" panose="02020603050405020304" pitchFamily="18" charset="0"/>
              </a:rPr>
              <a:t>33</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p:cNvPicPr>
            <a:picLocks noChangeAspect="1" noChangeArrowheads="1"/>
          </p:cNvPicPr>
          <p:nvPr/>
        </p:nvPicPr>
        <p:blipFill>
          <a:blip r:embed="rId2"/>
          <a:srcRect/>
          <a:stretch>
            <a:fillRect/>
          </a:stretch>
        </p:blipFill>
        <p:spPr bwMode="auto">
          <a:xfrm>
            <a:off x="1752600" y="15875"/>
            <a:ext cx="5678488" cy="6842125"/>
          </a:xfrm>
          <a:prstGeom prst="rect">
            <a:avLst/>
          </a:prstGeom>
          <a:noFill/>
          <a:ln w="9525">
            <a:noFill/>
            <a:miter lim="800000"/>
            <a:headEnd/>
            <a:tailEnd/>
          </a:ln>
          <a:effectLst>
            <a:prstShdw prst="shdw17" dist="17961" dir="2700000">
              <a:schemeClr val="accent1">
                <a:gamma/>
                <a:shade val="60000"/>
                <a:invGamma/>
              </a:schemeClr>
            </a:prstShdw>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p:txBody>
          <a:bodyPr/>
          <a:lstStyle/>
          <a:p>
            <a:pPr>
              <a:defRPr/>
            </a:pPr>
            <a:fld id="{139C7777-ACAF-4BD1-A6E6-A6AB6A6ECCF4}" type="slidenum">
              <a:rPr lang="en-US" smtClean="0">
                <a:latin typeface="Times New Roman" panose="02020603050405020304" pitchFamily="18" charset="0"/>
                <a:cs typeface="Times New Roman" panose="02020603050405020304" pitchFamily="18" charset="0"/>
              </a:rPr>
              <a:t>35</a:t>
            </a:fld>
            <a:endParaRPr lang="en-US">
              <a:latin typeface="Times New Roman" panose="02020603050405020304" pitchFamily="18" charset="0"/>
              <a:cs typeface="Times New Roman" panose="02020603050405020304" pitchFamily="18" charset="0"/>
            </a:endParaRPr>
          </a:p>
        </p:txBody>
      </p:sp>
      <p:sp>
        <p:nvSpPr>
          <p:cNvPr id="89092" name="Title 2"/>
          <p:cNvSpPr>
            <a:spLocks noGrp="1"/>
          </p:cNvSpPr>
          <p:nvPr>
            <p:ph type="title"/>
          </p:nvPr>
        </p:nvSpPr>
        <p:spPr>
          <a:xfrm>
            <a:off x="76200" y="2286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CUNG ĐỘNG MẠCH CHỦ</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038" y="1395413"/>
            <a:ext cx="625792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Hẹp eo động mạch chủ: Bệnh tim bẩm sinh dễ bị bỏ sót - YouMed">
            <a:extLst>
              <a:ext uri="{FF2B5EF4-FFF2-40B4-BE49-F238E27FC236}">
                <a16:creationId xmlns:a16="http://schemas.microsoft.com/office/drawing/2014/main" xmlns="" id="{4963041E-1BD0-ABEB-48EF-480290535753}"/>
              </a:ext>
            </a:extLst>
          </p:cNvPr>
          <p:cNvPicPr>
            <a:picLocks noChangeAspect="1"/>
          </p:cNvPicPr>
          <p:nvPr/>
        </p:nvPicPr>
        <p:blipFill>
          <a:blip r:embed="rId3"/>
          <a:stretch>
            <a:fillRect/>
          </a:stretch>
        </p:blipFill>
        <p:spPr>
          <a:xfrm>
            <a:off x="938463" y="860257"/>
            <a:ext cx="7339263" cy="5498431"/>
          </a:xfrm>
          <a:prstGeom prst="rect">
            <a:avLst/>
          </a:prstGeom>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dm-canh-chung"/>
          <p:cNvPicPr>
            <a:picLocks noGrp="1" noChangeAspect="1" noChangeArrowheads="1"/>
          </p:cNvPicPr>
          <p:nvPr>
            <p:ph idx="1"/>
          </p:nvPr>
        </p:nvPicPr>
        <p:blipFill>
          <a:blip r:embed="rId2"/>
          <a:srcRect/>
          <a:stretch>
            <a:fillRect/>
          </a:stretch>
        </p:blipFill>
        <p:spPr>
          <a:xfrm>
            <a:off x="2362200" y="838200"/>
            <a:ext cx="4343400" cy="5791200"/>
          </a:xfrm>
          <a:noFill/>
        </p:spPr>
      </p:pic>
      <p:sp>
        <p:nvSpPr>
          <p:cNvPr id="44035" name="Text Box 3"/>
          <p:cNvSpPr txBox="1">
            <a:spLocks noChangeArrowheads="1"/>
          </p:cNvSpPr>
          <p:nvPr/>
        </p:nvSpPr>
        <p:spPr bwMode="auto">
          <a:xfrm>
            <a:off x="228600" y="5181600"/>
            <a:ext cx="1981200" cy="369888"/>
          </a:xfrm>
          <a:prstGeom prst="rect">
            <a:avLst/>
          </a:prstGeom>
          <a:solidFill>
            <a:srgbClr val="0033CC"/>
          </a:solidFill>
          <a:ln w="9525">
            <a:noFill/>
            <a:miter lim="800000"/>
          </a:ln>
          <a:effectLst>
            <a:outerShdw dist="107763" dir="2700000" algn="ctr" rotWithShape="0">
              <a:schemeClr val="bg2">
                <a:alpha val="50000"/>
              </a:schemeClr>
            </a:outerShdw>
          </a:effectLst>
        </p:spPr>
        <p:txBody>
          <a:bodyPr lIns="91440" tIns="45720" rIns="91440" bIns="45720" anchor="t">
            <a:spAutoFit/>
          </a:bodyPr>
          <a:lstStyle/>
          <a:p>
            <a:pPr algn="ctr">
              <a:spcBef>
                <a:spcPct val="50000"/>
              </a:spcBef>
              <a:defRPr/>
            </a:pPr>
            <a:r>
              <a:rPr lang="en-US" b="1" dirty="0">
                <a:solidFill>
                  <a:schemeClr val="bg1"/>
                </a:solidFill>
                <a:latin typeface="VNI-Times"/>
                <a:cs typeface="Times New Roman"/>
              </a:rPr>
              <a:t>ĐM DƯỚI ĐÒN</a:t>
            </a:r>
          </a:p>
        </p:txBody>
      </p:sp>
      <p:sp>
        <p:nvSpPr>
          <p:cNvPr id="44036" name="Line 4"/>
          <p:cNvSpPr>
            <a:spLocks noChangeShapeType="1"/>
          </p:cNvSpPr>
          <p:nvPr/>
        </p:nvSpPr>
        <p:spPr bwMode="auto">
          <a:xfrm>
            <a:off x="2362200" y="5410200"/>
            <a:ext cx="1381125" cy="733425"/>
          </a:xfrm>
          <a:prstGeom prst="line">
            <a:avLst/>
          </a:prstGeom>
          <a:noFill/>
          <a:ln w="38100">
            <a:solidFill>
              <a:srgbClr val="FF0000"/>
            </a:solidFill>
            <a:round/>
            <a:tailEnd type="triangle" w="med" len="med"/>
          </a:ln>
        </p:spPr>
        <p:txBody>
          <a:bodyPr/>
          <a:lstStyle/>
          <a:p>
            <a:endParaRPr lang="en-US"/>
          </a:p>
        </p:txBody>
      </p:sp>
      <p:sp>
        <p:nvSpPr>
          <p:cNvPr id="44037" name="Text Box 5"/>
          <p:cNvSpPr txBox="1">
            <a:spLocks noChangeArrowheads="1"/>
          </p:cNvSpPr>
          <p:nvPr/>
        </p:nvSpPr>
        <p:spPr bwMode="auto">
          <a:xfrm>
            <a:off x="428625" y="3124200"/>
            <a:ext cx="2085975" cy="646331"/>
          </a:xfrm>
          <a:prstGeom prst="rect">
            <a:avLst/>
          </a:prstGeom>
          <a:noFill/>
          <a:ln w="9525">
            <a:noFill/>
            <a:miter lim="800000"/>
          </a:ln>
        </p:spPr>
        <p:txBody>
          <a:bodyPr lIns="91440" tIns="45720" rIns="91440" bIns="45720" anchor="t">
            <a:spAutoFit/>
          </a:bodyPr>
          <a:lstStyle/>
          <a:p>
            <a:pPr>
              <a:spcBef>
                <a:spcPct val="50000"/>
              </a:spcBef>
            </a:pPr>
            <a:r>
              <a:rPr lang="en-US" b="1" dirty="0">
                <a:latin typeface="VNI-Times"/>
                <a:cs typeface="Times New Roman"/>
              </a:rPr>
              <a:t>CÁC NHÁNH CỦA ĐM DƯỚI ĐÒN</a:t>
            </a:r>
            <a:endParaRPr lang="en-US" dirty="0"/>
          </a:p>
        </p:txBody>
      </p:sp>
      <p:sp>
        <p:nvSpPr>
          <p:cNvPr id="44038" name="Line 6"/>
          <p:cNvSpPr>
            <a:spLocks noChangeShapeType="1"/>
          </p:cNvSpPr>
          <p:nvPr/>
        </p:nvSpPr>
        <p:spPr bwMode="auto">
          <a:xfrm>
            <a:off x="2362200" y="3581400"/>
            <a:ext cx="1533525" cy="1800225"/>
          </a:xfrm>
          <a:prstGeom prst="line">
            <a:avLst/>
          </a:prstGeom>
          <a:noFill/>
          <a:ln w="38100">
            <a:solidFill>
              <a:srgbClr val="FF0000"/>
            </a:solidFill>
            <a:round/>
            <a:tailEnd type="triangle" w="med" len="med"/>
          </a:ln>
        </p:spPr>
        <p:txBody>
          <a:bodyPr/>
          <a:lstStyle/>
          <a:p>
            <a:endParaRPr lang="en-US"/>
          </a:p>
        </p:txBody>
      </p:sp>
      <p:sp>
        <p:nvSpPr>
          <p:cNvPr id="44039" name="Line 7"/>
          <p:cNvSpPr>
            <a:spLocks noChangeShapeType="1"/>
          </p:cNvSpPr>
          <p:nvPr/>
        </p:nvSpPr>
        <p:spPr bwMode="auto">
          <a:xfrm>
            <a:off x="2362200" y="3581400"/>
            <a:ext cx="1524000" cy="2166938"/>
          </a:xfrm>
          <a:prstGeom prst="line">
            <a:avLst/>
          </a:prstGeom>
          <a:noFill/>
          <a:ln w="38100">
            <a:solidFill>
              <a:srgbClr val="FF0000"/>
            </a:solidFill>
            <a:round/>
            <a:tailEnd type="triangle" w="med" len="med"/>
          </a:ln>
        </p:spPr>
        <p:txBody>
          <a:bodyPr/>
          <a:lstStyle/>
          <a:p>
            <a:endParaRPr lang="en-US"/>
          </a:p>
        </p:txBody>
      </p:sp>
      <p:sp>
        <p:nvSpPr>
          <p:cNvPr id="44040" name="Line 8"/>
          <p:cNvSpPr>
            <a:spLocks noChangeShapeType="1"/>
          </p:cNvSpPr>
          <p:nvPr/>
        </p:nvSpPr>
        <p:spPr bwMode="auto">
          <a:xfrm>
            <a:off x="2362200" y="3614738"/>
            <a:ext cx="1295400" cy="2252662"/>
          </a:xfrm>
          <a:prstGeom prst="line">
            <a:avLst/>
          </a:prstGeom>
          <a:noFill/>
          <a:ln w="38100">
            <a:solidFill>
              <a:srgbClr val="FF0000"/>
            </a:solidFill>
            <a:round/>
            <a:tailEnd type="triangle" w="med" len="med"/>
          </a:ln>
        </p:spPr>
        <p:txBody>
          <a:bodyPr/>
          <a:lstStyle/>
          <a:p>
            <a:endParaRPr lang="en-US"/>
          </a:p>
        </p:txBody>
      </p:sp>
      <p:sp>
        <p:nvSpPr>
          <p:cNvPr id="44041" name="Text Box 9"/>
          <p:cNvSpPr txBox="1">
            <a:spLocks noChangeArrowheads="1"/>
          </p:cNvSpPr>
          <p:nvPr/>
        </p:nvSpPr>
        <p:spPr bwMode="auto">
          <a:xfrm>
            <a:off x="5410200" y="5181600"/>
            <a:ext cx="2362200" cy="369888"/>
          </a:xfrm>
          <a:prstGeom prst="rect">
            <a:avLst/>
          </a:prstGeom>
          <a:noFill/>
          <a:ln w="9525">
            <a:noFill/>
            <a:miter lim="800000"/>
          </a:ln>
        </p:spPr>
        <p:txBody>
          <a:bodyPr lIns="91440" tIns="45720" rIns="91440" bIns="45720" anchor="t">
            <a:spAutoFit/>
          </a:bodyPr>
          <a:lstStyle/>
          <a:p>
            <a:pPr>
              <a:spcBef>
                <a:spcPct val="50000"/>
              </a:spcBef>
            </a:pPr>
            <a:r>
              <a:rPr lang="en-US" b="1" dirty="0">
                <a:latin typeface="Calibri"/>
                <a:ea typeface="Calibri"/>
                <a:cs typeface="Calibri"/>
              </a:rPr>
              <a:t>ĐM CẢNH </a:t>
            </a:r>
            <a:r>
              <a:rPr lang="en-US" b="1" dirty="0">
                <a:latin typeface="VNI-Times"/>
                <a:cs typeface="Times New Roman"/>
              </a:rPr>
              <a:t> CHUNG </a:t>
            </a:r>
            <a:endParaRPr lang="en-US" dirty="0"/>
          </a:p>
        </p:txBody>
      </p:sp>
      <p:sp>
        <p:nvSpPr>
          <p:cNvPr id="44042" name="Line 10"/>
          <p:cNvSpPr>
            <a:spLocks noChangeShapeType="1"/>
          </p:cNvSpPr>
          <p:nvPr/>
        </p:nvSpPr>
        <p:spPr bwMode="auto">
          <a:xfrm flipH="1" flipV="1">
            <a:off x="4268788" y="5108575"/>
            <a:ext cx="1143000" cy="228600"/>
          </a:xfrm>
          <a:prstGeom prst="line">
            <a:avLst/>
          </a:prstGeom>
          <a:noFill/>
          <a:ln w="38100">
            <a:solidFill>
              <a:srgbClr val="FF0000"/>
            </a:solidFill>
            <a:round/>
            <a:tailEnd type="triangle" w="med" len="med"/>
          </a:ln>
        </p:spPr>
        <p:txBody>
          <a:bodyPr/>
          <a:lstStyle/>
          <a:p>
            <a:endParaRPr lang="en-US"/>
          </a:p>
        </p:txBody>
      </p:sp>
      <p:sp>
        <p:nvSpPr>
          <p:cNvPr id="44043" name="Text Box 11"/>
          <p:cNvSpPr txBox="1">
            <a:spLocks noChangeArrowheads="1"/>
          </p:cNvSpPr>
          <p:nvPr/>
        </p:nvSpPr>
        <p:spPr bwMode="auto">
          <a:xfrm>
            <a:off x="5334000" y="4572000"/>
            <a:ext cx="2362200" cy="369888"/>
          </a:xfrm>
          <a:prstGeom prst="rect">
            <a:avLst/>
          </a:prstGeom>
          <a:noFill/>
          <a:ln w="9525">
            <a:noFill/>
            <a:miter lim="800000"/>
          </a:ln>
        </p:spPr>
        <p:txBody>
          <a:bodyPr lIns="91440" tIns="45720" rIns="91440" bIns="45720" anchor="t">
            <a:spAutoFit/>
          </a:bodyPr>
          <a:lstStyle/>
          <a:p>
            <a:pPr>
              <a:spcBef>
                <a:spcPct val="50000"/>
              </a:spcBef>
            </a:pPr>
            <a:r>
              <a:rPr lang="en-US" b="1" dirty="0">
                <a:latin typeface="Calibri"/>
                <a:ea typeface="Calibri"/>
                <a:cs typeface="Calibri"/>
              </a:rPr>
              <a:t>ĐM CẢNH NGOÀI</a:t>
            </a:r>
            <a:endParaRPr lang="en-US" dirty="0"/>
          </a:p>
        </p:txBody>
      </p:sp>
      <p:sp>
        <p:nvSpPr>
          <p:cNvPr id="44044" name="Line 12"/>
          <p:cNvSpPr>
            <a:spLocks noChangeShapeType="1"/>
          </p:cNvSpPr>
          <p:nvPr/>
        </p:nvSpPr>
        <p:spPr bwMode="auto">
          <a:xfrm flipH="1" flipV="1">
            <a:off x="4419600" y="3810000"/>
            <a:ext cx="990600" cy="914400"/>
          </a:xfrm>
          <a:prstGeom prst="line">
            <a:avLst/>
          </a:prstGeom>
          <a:noFill/>
          <a:ln w="38100">
            <a:solidFill>
              <a:srgbClr val="FF0000"/>
            </a:solidFill>
            <a:round/>
            <a:tailEnd type="triangle" w="med" len="med"/>
          </a:ln>
        </p:spPr>
        <p:txBody>
          <a:bodyPr/>
          <a:lstStyle/>
          <a:p>
            <a:endParaRPr lang="en-US"/>
          </a:p>
        </p:txBody>
      </p:sp>
      <p:sp>
        <p:nvSpPr>
          <p:cNvPr id="44045" name="Text Box 13"/>
          <p:cNvSpPr txBox="1">
            <a:spLocks noChangeArrowheads="1"/>
          </p:cNvSpPr>
          <p:nvPr/>
        </p:nvSpPr>
        <p:spPr bwMode="auto">
          <a:xfrm>
            <a:off x="5638800" y="4052888"/>
            <a:ext cx="2514600" cy="369332"/>
          </a:xfrm>
          <a:prstGeom prst="rect">
            <a:avLst/>
          </a:prstGeom>
          <a:noFill/>
          <a:ln w="9525">
            <a:noFill/>
            <a:miter lim="800000"/>
          </a:ln>
        </p:spPr>
        <p:txBody>
          <a:bodyPr lIns="91440" tIns="45720" rIns="91440" bIns="45720" anchor="t">
            <a:spAutoFit/>
          </a:bodyPr>
          <a:lstStyle/>
          <a:p>
            <a:pPr>
              <a:spcBef>
                <a:spcPct val="50000"/>
              </a:spcBef>
            </a:pPr>
            <a:r>
              <a:rPr lang="en-US" b="1" dirty="0">
                <a:latin typeface="VNI-Times"/>
                <a:ea typeface="Calibri"/>
                <a:cs typeface="Times New Roman"/>
              </a:rPr>
              <a:t>ĐM CẢNH TRONG</a:t>
            </a:r>
            <a:endParaRPr lang="en-US" dirty="0"/>
          </a:p>
        </p:txBody>
      </p:sp>
      <p:sp>
        <p:nvSpPr>
          <p:cNvPr id="44046" name="Line 14"/>
          <p:cNvSpPr>
            <a:spLocks noChangeShapeType="1"/>
          </p:cNvSpPr>
          <p:nvPr/>
        </p:nvSpPr>
        <p:spPr bwMode="auto">
          <a:xfrm flipH="1" flipV="1">
            <a:off x="4114800" y="2819400"/>
            <a:ext cx="1524000" cy="1371600"/>
          </a:xfrm>
          <a:prstGeom prst="line">
            <a:avLst/>
          </a:prstGeom>
          <a:noFill/>
          <a:ln w="38100">
            <a:solidFill>
              <a:srgbClr val="FF0000"/>
            </a:solidFill>
            <a:round/>
            <a:tailEnd type="triangle" w="med" len="med"/>
          </a:ln>
        </p:spPr>
        <p:txBody>
          <a:bodyPr/>
          <a:lstStyle/>
          <a:p>
            <a:endParaRPr lang="en-US"/>
          </a:p>
        </p:txBody>
      </p:sp>
      <p:sp>
        <p:nvSpPr>
          <p:cNvPr id="44047" name="AutoShape 15"/>
          <p:cNvSpPr/>
          <p:nvPr/>
        </p:nvSpPr>
        <p:spPr bwMode="auto">
          <a:xfrm rot="16227394" flipH="1">
            <a:off x="6284913" y="4683125"/>
            <a:ext cx="381000" cy="2133600"/>
          </a:xfrm>
          <a:prstGeom prst="rightBrace">
            <a:avLst>
              <a:gd name="adj1" fmla="val 46667"/>
              <a:gd name="adj2" fmla="val 50000"/>
            </a:avLst>
          </a:prstGeom>
          <a:noFill/>
          <a:ln w="28575">
            <a:solidFill>
              <a:srgbClr val="FF0000"/>
            </a:solidFill>
            <a:round/>
          </a:ln>
        </p:spPr>
        <p:txBody>
          <a:bodyPr wrap="none" anchor="ctr"/>
          <a:lstStyle/>
          <a:p>
            <a:endParaRPr lang="en-US">
              <a:latin typeface="VNI-Times" pitchFamily="2" charset="0"/>
              <a:cs typeface="Times New Roman" panose="02020603050405020304" pitchFamily="18" charset="0"/>
            </a:endParaRPr>
          </a:p>
        </p:txBody>
      </p:sp>
      <p:sp>
        <p:nvSpPr>
          <p:cNvPr id="44048" name="Text Box 16"/>
          <p:cNvSpPr txBox="1">
            <a:spLocks noChangeArrowheads="1"/>
          </p:cNvSpPr>
          <p:nvPr/>
        </p:nvSpPr>
        <p:spPr bwMode="auto">
          <a:xfrm>
            <a:off x="5715000" y="6019800"/>
            <a:ext cx="1600200" cy="646331"/>
          </a:xfrm>
          <a:prstGeom prst="rect">
            <a:avLst/>
          </a:prstGeom>
          <a:solidFill>
            <a:srgbClr val="FF0000"/>
          </a:solidFill>
          <a:ln w="9525">
            <a:noFill/>
            <a:miter lim="800000"/>
          </a:ln>
          <a:effectLst>
            <a:outerShdw dist="107763" dir="2700000" algn="ctr" rotWithShape="0">
              <a:schemeClr val="bg2">
                <a:alpha val="50000"/>
              </a:schemeClr>
            </a:outerShdw>
          </a:effectLst>
        </p:spPr>
        <p:txBody>
          <a:bodyPr lIns="91440" tIns="45720" rIns="91440" bIns="45720" anchor="t">
            <a:spAutoFit/>
          </a:bodyPr>
          <a:lstStyle/>
          <a:p>
            <a:pPr algn="ctr">
              <a:spcBef>
                <a:spcPct val="50000"/>
              </a:spcBef>
              <a:defRPr/>
            </a:pPr>
            <a:r>
              <a:rPr lang="en-US" b="1" dirty="0">
                <a:solidFill>
                  <a:schemeClr val="bg1"/>
                </a:solidFill>
                <a:latin typeface="VNI-Times"/>
                <a:cs typeface="Times New Roman"/>
              </a:rPr>
              <a:t>HỆ THỐNG ĐM CẢNH</a:t>
            </a:r>
            <a:endParaRPr lang="en-US" dirty="0">
              <a:solidFill>
                <a:schemeClr val="bg1"/>
              </a:solidFill>
            </a:endParaRPr>
          </a:p>
        </p:txBody>
      </p:sp>
      <p:sp>
        <p:nvSpPr>
          <p:cNvPr id="95249" name="Rectangle 17"/>
          <p:cNvSpPr>
            <a:spLocks noGrp="1" noChangeArrowheads="1"/>
          </p:cNvSpPr>
          <p:nvPr>
            <p:ph type="title"/>
          </p:nvPr>
        </p:nvSpPr>
        <p:spPr>
          <a:xfrm>
            <a:off x="457200" y="-152400"/>
            <a:ext cx="8686800" cy="1143000"/>
          </a:xfrm>
        </p:spPr>
        <p:txBody>
          <a:bodyPr/>
          <a:lstStyle/>
          <a:p>
            <a:pPr eaLnBrk="1" hangingPunct="1"/>
            <a:r>
              <a:rPr lang="en-US" b="1">
                <a:solidFill>
                  <a:srgbClr val="CC0099"/>
                </a:solidFill>
                <a:latin typeface="VNI-Times" pitchFamily="2" charset="0"/>
                <a:cs typeface="Times New Roman" panose="02020603050405020304" pitchFamily="18" charset="0"/>
              </a:rPr>
              <a:t>HỆ ĐỘNG MẠCH CẢNH</a:t>
            </a:r>
          </a:p>
        </p:txBody>
      </p:sp>
      <p:sp>
        <p:nvSpPr>
          <p:cNvPr id="2" name="TextBox 1">
            <a:extLst>
              <a:ext uri="{FF2B5EF4-FFF2-40B4-BE49-F238E27FC236}">
                <a16:creationId xmlns:a16="http://schemas.microsoft.com/office/drawing/2014/main" xmlns="" id="{95D0DC1E-121F-C468-F1BB-824A092A443E}"/>
              </a:ext>
            </a:extLst>
          </p:cNvPr>
          <p:cNvSpPr txBox="1"/>
          <p:nvPr/>
        </p:nvSpPr>
        <p:spPr>
          <a:xfrm>
            <a:off x="8715924" y="354084"/>
            <a:ext cx="452138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GB">
                <a:latin typeface="Calibri"/>
                <a:ea typeface="Calibri"/>
                <a:cs typeface="Calibri"/>
              </a:rPr>
              <a:t>ĐM </a:t>
            </a:r>
            <a:r>
              <a:rPr lang="en-GB" err="1">
                <a:latin typeface="Calibri"/>
                <a:ea typeface="Calibri"/>
                <a:cs typeface="Calibri"/>
              </a:rPr>
              <a:t>cảnh</a:t>
            </a:r>
            <a:r>
              <a:rPr lang="en-GB">
                <a:latin typeface="Calibri"/>
                <a:ea typeface="Calibri"/>
                <a:cs typeface="Calibri"/>
              </a:rPr>
              <a:t> </a:t>
            </a:r>
            <a:r>
              <a:rPr lang="en-GB" err="1">
                <a:latin typeface="Calibri"/>
                <a:ea typeface="Calibri"/>
                <a:cs typeface="Calibri"/>
              </a:rPr>
              <a:t>ngoài</a:t>
            </a:r>
            <a:r>
              <a:rPr lang="en-GB">
                <a:latin typeface="Calibri"/>
                <a:ea typeface="Calibri"/>
                <a:cs typeface="Calibri"/>
              </a:rPr>
              <a:t> </a:t>
            </a:r>
            <a:r>
              <a:rPr lang="en-GB" err="1">
                <a:latin typeface="Calibri"/>
                <a:ea typeface="Calibri"/>
                <a:cs typeface="Calibri"/>
              </a:rPr>
              <a:t>cung</a:t>
            </a:r>
            <a:r>
              <a:rPr lang="en-GB">
                <a:latin typeface="Calibri"/>
                <a:ea typeface="Calibri"/>
                <a:cs typeface="Calibri"/>
              </a:rPr>
              <a:t> </a:t>
            </a:r>
            <a:r>
              <a:rPr lang="en-GB" err="1">
                <a:latin typeface="Calibri"/>
                <a:ea typeface="Calibri"/>
                <a:cs typeface="Calibri"/>
              </a:rPr>
              <a:t>cấp</a:t>
            </a:r>
            <a:r>
              <a:rPr lang="en-GB">
                <a:latin typeface="Calibri"/>
                <a:ea typeface="Calibri"/>
                <a:cs typeface="Calibri"/>
              </a:rPr>
              <a:t> </a:t>
            </a:r>
            <a:r>
              <a:rPr lang="en-GB" err="1">
                <a:latin typeface="Calibri"/>
                <a:ea typeface="Calibri"/>
                <a:cs typeface="Calibri"/>
              </a:rPr>
              <a:t>máu</a:t>
            </a:r>
            <a:r>
              <a:rPr lang="en-GB">
                <a:latin typeface="Calibri"/>
                <a:ea typeface="Calibri"/>
                <a:cs typeface="Calibri"/>
              </a:rPr>
              <a:t> </a:t>
            </a:r>
            <a:r>
              <a:rPr lang="en-GB" err="1">
                <a:latin typeface="Calibri"/>
                <a:ea typeface="Calibri"/>
                <a:cs typeface="Calibri"/>
              </a:rPr>
              <a:t>cho</a:t>
            </a:r>
            <a:r>
              <a:rPr lang="en-GB">
                <a:latin typeface="Calibri"/>
                <a:ea typeface="Calibri"/>
                <a:cs typeface="Calibri"/>
              </a:rPr>
              <a:t> </a:t>
            </a:r>
            <a:r>
              <a:rPr lang="en-GB" err="1">
                <a:latin typeface="Calibri"/>
                <a:ea typeface="Calibri"/>
                <a:cs typeface="Calibri"/>
              </a:rPr>
              <a:t>đầu</a:t>
            </a:r>
            <a:r>
              <a:rPr lang="en-GB">
                <a:latin typeface="Calibri"/>
                <a:ea typeface="Calibri"/>
                <a:cs typeface="Calibri"/>
              </a:rPr>
              <a:t>, </a:t>
            </a:r>
            <a:r>
              <a:rPr lang="en-GB" err="1">
                <a:latin typeface="Calibri"/>
                <a:ea typeface="Calibri"/>
                <a:cs typeface="Calibri"/>
              </a:rPr>
              <a:t>mặt</a:t>
            </a:r>
            <a:r>
              <a:rPr lang="en-GB">
                <a:latin typeface="Calibri"/>
                <a:ea typeface="Calibri"/>
                <a:cs typeface="Calibri"/>
              </a:rPr>
              <a:t>, </a:t>
            </a:r>
            <a:r>
              <a:rPr lang="en-GB" dirty="0" err="1">
                <a:latin typeface="Calibri"/>
                <a:ea typeface="Calibri"/>
                <a:cs typeface="Calibri"/>
              </a:rPr>
              <a:t>cổ</a:t>
            </a:r>
            <a:r>
              <a:rPr lang="en-GB" dirty="0">
                <a:latin typeface="Calibri"/>
                <a:ea typeface="Calibri"/>
                <a:cs typeface="Calibri"/>
              </a:rPr>
              <a:t>. </a:t>
            </a:r>
            <a:endParaRPr lang="en-US" dirty="0">
              <a:latin typeface="Calibri"/>
              <a:ea typeface="Calibri"/>
              <a:cs typeface="Calibri"/>
            </a:endParaRPr>
          </a:p>
          <a:p>
            <a:pPr marL="285750" indent="-285750" algn="l">
              <a:buFont typeface="Calibri"/>
              <a:buChar char="-"/>
            </a:pPr>
            <a:r>
              <a:rPr lang="en-GB">
                <a:latin typeface="Calibri"/>
                <a:ea typeface="Calibri"/>
                <a:cs typeface="Calibri"/>
              </a:rPr>
              <a:t>ĐM </a:t>
            </a:r>
            <a:r>
              <a:rPr lang="en-GB" err="1">
                <a:latin typeface="Calibri"/>
                <a:ea typeface="Calibri"/>
                <a:cs typeface="Calibri"/>
              </a:rPr>
              <a:t>cảnh</a:t>
            </a:r>
            <a:r>
              <a:rPr lang="en-GB" dirty="0">
                <a:latin typeface="Calibri"/>
                <a:ea typeface="Calibri"/>
                <a:cs typeface="Calibri"/>
              </a:rPr>
              <a:t> </a:t>
            </a:r>
            <a:r>
              <a:rPr lang="en-GB" err="1">
                <a:latin typeface="Calibri"/>
                <a:ea typeface="Calibri"/>
                <a:cs typeface="Calibri"/>
              </a:rPr>
              <a:t>trong</a:t>
            </a:r>
            <a:r>
              <a:rPr lang="en-GB" dirty="0">
                <a:latin typeface="Calibri"/>
                <a:ea typeface="Calibri"/>
                <a:cs typeface="Calibri"/>
              </a:rPr>
              <a:t> c/c </a:t>
            </a:r>
            <a:r>
              <a:rPr lang="en-GB" err="1">
                <a:latin typeface="Calibri"/>
                <a:ea typeface="Calibri"/>
                <a:cs typeface="Calibri"/>
              </a:rPr>
              <a:t>máu</a:t>
            </a:r>
            <a:r>
              <a:rPr lang="en-GB" dirty="0">
                <a:latin typeface="Calibri"/>
                <a:ea typeface="Calibri"/>
                <a:cs typeface="Calibri"/>
              </a:rPr>
              <a:t> </a:t>
            </a:r>
            <a:r>
              <a:rPr lang="en-GB" err="1">
                <a:latin typeface="Calibri"/>
                <a:ea typeface="Calibri"/>
                <a:cs typeface="Calibri"/>
              </a:rPr>
              <a:t>cho</a:t>
            </a:r>
            <a:r>
              <a:rPr lang="en-GB" dirty="0">
                <a:latin typeface="Calibri"/>
                <a:ea typeface="Calibri"/>
                <a:cs typeface="Calibri"/>
              </a:rPr>
              <a:t> </a:t>
            </a:r>
            <a:r>
              <a:rPr lang="en-GB" err="1">
                <a:latin typeface="Calibri"/>
                <a:ea typeface="Calibri"/>
                <a:cs typeface="Calibri"/>
              </a:rPr>
              <a:t>hệ</a:t>
            </a:r>
            <a:r>
              <a:rPr lang="en-GB" dirty="0">
                <a:latin typeface="Calibri"/>
                <a:ea typeface="Calibri"/>
                <a:cs typeface="Calibri"/>
              </a:rPr>
              <a:t> </a:t>
            </a:r>
            <a:r>
              <a:rPr lang="en-GB" err="1">
                <a:latin typeface="Calibri"/>
                <a:ea typeface="Calibri"/>
                <a:cs typeface="Calibri"/>
              </a:rPr>
              <a:t>thống</a:t>
            </a:r>
            <a:r>
              <a:rPr lang="en-GB" dirty="0">
                <a:latin typeface="Calibri"/>
                <a:ea typeface="Calibri"/>
                <a:cs typeface="Calibri"/>
              </a:rPr>
              <a:t> </a:t>
            </a:r>
            <a:r>
              <a:rPr lang="en-GB" err="1">
                <a:latin typeface="Calibri"/>
                <a:ea typeface="Calibri"/>
                <a:cs typeface="Calibri"/>
              </a:rPr>
              <a:t>não</a:t>
            </a:r>
            <a:r>
              <a:rPr lang="en-GB" dirty="0">
                <a:latin typeface="Calibri"/>
                <a:ea typeface="Calibri"/>
                <a:cs typeface="Calibri"/>
              </a:rPr>
              <a:t> + 1 </a:t>
            </a:r>
            <a:r>
              <a:rPr lang="en-GB" err="1">
                <a:latin typeface="Calibri"/>
                <a:ea typeface="Calibri"/>
                <a:cs typeface="Calibri"/>
              </a:rPr>
              <a:t>nhánh</a:t>
            </a:r>
            <a:r>
              <a:rPr lang="en-GB" dirty="0">
                <a:latin typeface="Calibri"/>
                <a:ea typeface="Calibri"/>
                <a:cs typeface="Calibri"/>
              </a:rPr>
              <a:t> </a:t>
            </a:r>
            <a:r>
              <a:rPr lang="en-GB" err="1">
                <a:latin typeface="Calibri"/>
                <a:ea typeface="Calibri"/>
                <a:cs typeface="Calibri"/>
              </a:rPr>
              <a:t>của</a:t>
            </a:r>
            <a:r>
              <a:rPr lang="en-GB" dirty="0">
                <a:latin typeface="Calibri"/>
                <a:ea typeface="Calibri"/>
                <a:cs typeface="Calibri"/>
              </a:rPr>
              <a:t> ĐM </a:t>
            </a:r>
            <a:r>
              <a:rPr lang="en-GB" err="1">
                <a:latin typeface="Calibri"/>
                <a:ea typeface="Calibri"/>
                <a:cs typeface="Calibri"/>
              </a:rPr>
              <a:t>thân</a:t>
            </a:r>
            <a:r>
              <a:rPr lang="en-GB" dirty="0">
                <a:latin typeface="Calibri"/>
                <a:ea typeface="Calibri"/>
                <a:cs typeface="Calibri"/>
              </a:rPr>
              <a:t> </a:t>
            </a:r>
            <a:r>
              <a:rPr lang="en-GB" err="1">
                <a:latin typeface="Calibri"/>
                <a:ea typeface="Calibri"/>
                <a:cs typeface="Calibri"/>
              </a:rPr>
              <a:t>nền</a:t>
            </a:r>
            <a:endParaRPr lang="en-GB" dirty="0">
              <a:latin typeface="Calibri"/>
              <a:ea typeface="Calibri"/>
              <a:cs typeface="Calibri"/>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035"/>
                                        </p:tgtEl>
                                        <p:attrNameLst>
                                          <p:attrName>style.visibility</p:attrName>
                                        </p:attrNameLst>
                                      </p:cBhvr>
                                      <p:to>
                                        <p:strVal val="visible"/>
                                      </p:to>
                                    </p:set>
                                    <p:animEffect transition="in" filter="dissolve">
                                      <p:cBhvr>
                                        <p:cTn id="7" dur="500"/>
                                        <p:tgtEl>
                                          <p:spTgt spid="440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036"/>
                                        </p:tgtEl>
                                        <p:attrNameLst>
                                          <p:attrName>style.visibility</p:attrName>
                                        </p:attrNameLst>
                                      </p:cBhvr>
                                      <p:to>
                                        <p:strVal val="visible"/>
                                      </p:to>
                                    </p:set>
                                    <p:animEffect transition="in" filter="wipe(left)">
                                      <p:cBhvr>
                                        <p:cTn id="10" dur="500"/>
                                        <p:tgtEl>
                                          <p:spTgt spid="4403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4037"/>
                                        </p:tgtEl>
                                        <p:attrNameLst>
                                          <p:attrName>style.visibility</p:attrName>
                                        </p:attrNameLst>
                                      </p:cBhvr>
                                      <p:to>
                                        <p:strVal val="visible"/>
                                      </p:to>
                                    </p:set>
                                    <p:animEffect transition="in" filter="dissolve">
                                      <p:cBhvr>
                                        <p:cTn id="15" dur="500"/>
                                        <p:tgtEl>
                                          <p:spTgt spid="4403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4038"/>
                                        </p:tgtEl>
                                        <p:attrNameLst>
                                          <p:attrName>style.visibility</p:attrName>
                                        </p:attrNameLst>
                                      </p:cBhvr>
                                      <p:to>
                                        <p:strVal val="visible"/>
                                      </p:to>
                                    </p:set>
                                    <p:animEffect transition="in" filter="wipe(left)">
                                      <p:cBhvr>
                                        <p:cTn id="18" dur="500"/>
                                        <p:tgtEl>
                                          <p:spTgt spid="4403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4039"/>
                                        </p:tgtEl>
                                        <p:attrNameLst>
                                          <p:attrName>style.visibility</p:attrName>
                                        </p:attrNameLst>
                                      </p:cBhvr>
                                      <p:to>
                                        <p:strVal val="visible"/>
                                      </p:to>
                                    </p:set>
                                    <p:animEffect transition="in" filter="wipe(left)">
                                      <p:cBhvr>
                                        <p:cTn id="21" dur="500"/>
                                        <p:tgtEl>
                                          <p:spTgt spid="4403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4040"/>
                                        </p:tgtEl>
                                        <p:attrNameLst>
                                          <p:attrName>style.visibility</p:attrName>
                                        </p:attrNameLst>
                                      </p:cBhvr>
                                      <p:to>
                                        <p:strVal val="visible"/>
                                      </p:to>
                                    </p:set>
                                    <p:animEffect transition="in" filter="wipe(left)">
                                      <p:cBhvr>
                                        <p:cTn id="24" dur="500"/>
                                        <p:tgtEl>
                                          <p:spTgt spid="4404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44041"/>
                                        </p:tgtEl>
                                        <p:attrNameLst>
                                          <p:attrName>style.visibility</p:attrName>
                                        </p:attrNameLst>
                                      </p:cBhvr>
                                      <p:to>
                                        <p:strVal val="visible"/>
                                      </p:to>
                                    </p:set>
                                    <p:animEffect transition="in" filter="dissolve">
                                      <p:cBhvr>
                                        <p:cTn id="29" dur="500"/>
                                        <p:tgtEl>
                                          <p:spTgt spid="44041"/>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4042"/>
                                        </p:tgtEl>
                                        <p:attrNameLst>
                                          <p:attrName>style.visibility</p:attrName>
                                        </p:attrNameLst>
                                      </p:cBhvr>
                                      <p:to>
                                        <p:strVal val="visible"/>
                                      </p:to>
                                    </p:set>
                                    <p:animEffect transition="in" filter="wipe(right)">
                                      <p:cBhvr>
                                        <p:cTn id="32" dur="500"/>
                                        <p:tgtEl>
                                          <p:spTgt spid="4404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4043"/>
                                        </p:tgtEl>
                                        <p:attrNameLst>
                                          <p:attrName>style.visibility</p:attrName>
                                        </p:attrNameLst>
                                      </p:cBhvr>
                                      <p:to>
                                        <p:strVal val="visible"/>
                                      </p:to>
                                    </p:set>
                                    <p:animEffect transition="in" filter="dissolve">
                                      <p:cBhvr>
                                        <p:cTn id="37" dur="500"/>
                                        <p:tgtEl>
                                          <p:spTgt spid="44043"/>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44044"/>
                                        </p:tgtEl>
                                        <p:attrNameLst>
                                          <p:attrName>style.visibility</p:attrName>
                                        </p:attrNameLst>
                                      </p:cBhvr>
                                      <p:to>
                                        <p:strVal val="visible"/>
                                      </p:to>
                                    </p:set>
                                    <p:animEffect transition="in" filter="wipe(right)">
                                      <p:cBhvr>
                                        <p:cTn id="40" dur="500"/>
                                        <p:tgtEl>
                                          <p:spTgt spid="4404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4045"/>
                                        </p:tgtEl>
                                        <p:attrNameLst>
                                          <p:attrName>style.visibility</p:attrName>
                                        </p:attrNameLst>
                                      </p:cBhvr>
                                      <p:to>
                                        <p:strVal val="visible"/>
                                      </p:to>
                                    </p:set>
                                    <p:animEffect transition="in" filter="dissolve">
                                      <p:cBhvr>
                                        <p:cTn id="45" dur="500"/>
                                        <p:tgtEl>
                                          <p:spTgt spid="44045"/>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44046"/>
                                        </p:tgtEl>
                                        <p:attrNameLst>
                                          <p:attrName>style.visibility</p:attrName>
                                        </p:attrNameLst>
                                      </p:cBhvr>
                                      <p:to>
                                        <p:strVal val="visible"/>
                                      </p:to>
                                    </p:set>
                                    <p:animEffect transition="in" filter="wipe(right)">
                                      <p:cBhvr>
                                        <p:cTn id="48" dur="500"/>
                                        <p:tgtEl>
                                          <p:spTgt spid="4404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4047"/>
                                        </p:tgtEl>
                                        <p:attrNameLst>
                                          <p:attrName>style.visibility</p:attrName>
                                        </p:attrNameLst>
                                      </p:cBhvr>
                                      <p:to>
                                        <p:strVal val="visible"/>
                                      </p:to>
                                    </p:set>
                                    <p:animEffect transition="in" filter="dissolve">
                                      <p:cBhvr>
                                        <p:cTn id="53" dur="500"/>
                                        <p:tgtEl>
                                          <p:spTgt spid="44047"/>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44048"/>
                                        </p:tgtEl>
                                        <p:attrNameLst>
                                          <p:attrName>style.visibility</p:attrName>
                                        </p:attrNameLst>
                                      </p:cBhvr>
                                      <p:to>
                                        <p:strVal val="visible"/>
                                      </p:to>
                                    </p:set>
                                    <p:animEffect transition="in" filter="dissolve">
                                      <p:cBhvr>
                                        <p:cTn id="58" dur="500"/>
                                        <p:tgtEl>
                                          <p:spTgt spid="44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nimBg="1"/>
      <p:bldP spid="44036" grpId="0" animBg="1"/>
      <p:bldP spid="44037" grpId="0"/>
      <p:bldP spid="44038" grpId="0" animBg="1"/>
      <p:bldP spid="44039" grpId="0" animBg="1"/>
      <p:bldP spid="44040" grpId="0" animBg="1"/>
      <p:bldP spid="44041" grpId="0"/>
      <p:bldP spid="44042" grpId="0" animBg="1"/>
      <p:bldP spid="44043" grpId="0"/>
      <p:bldP spid="44044" grpId="0" animBg="1"/>
      <p:bldP spid="44045" grpId="0"/>
      <p:bldP spid="44046" grpId="0" animBg="1"/>
      <p:bldP spid="44047" grpId="0" animBg="1"/>
      <p:bldP spid="4404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p:cNvSpPr>
            <a:spLocks noGrp="1" noChangeArrowheads="1"/>
          </p:cNvSpPr>
          <p:nvPr>
            <p:ph type="title"/>
          </p:nvPr>
        </p:nvSpPr>
        <p:spPr>
          <a:xfrm>
            <a:off x="457200" y="-152400"/>
            <a:ext cx="8229600" cy="1143000"/>
          </a:xfrm>
        </p:spPr>
        <p:txBody>
          <a:bodyPr/>
          <a:lstStyle/>
          <a:p>
            <a:pPr eaLnBrk="1" hangingPunct="1"/>
            <a:r>
              <a:rPr lang="en-US">
                <a:solidFill>
                  <a:srgbClr val="FF0000"/>
                </a:solidFill>
                <a:latin typeface="Times New Roman" panose="02020603050405020304" pitchFamily="18" charset="0"/>
                <a:cs typeface="Times New Roman" panose="02020603050405020304" pitchFamily="18" charset="0"/>
              </a:rPr>
              <a:t>ĐỘNG MẠCH CẢNH</a:t>
            </a:r>
          </a:p>
        </p:txBody>
      </p:sp>
      <p:pic>
        <p:nvPicPr>
          <p:cNvPr id="96259" name="Picture 12" descr="dm-canh-1"/>
          <p:cNvPicPr>
            <a:picLocks noGrp="1" noChangeAspect="1" noChangeArrowheads="1"/>
          </p:cNvPicPr>
          <p:nvPr>
            <p:ph idx="1"/>
          </p:nvPr>
        </p:nvPicPr>
        <p:blipFill>
          <a:blip r:embed="rId2"/>
          <a:srcRect/>
          <a:stretch>
            <a:fillRect/>
          </a:stretch>
        </p:blipFill>
        <p:spPr>
          <a:xfrm>
            <a:off x="3124200" y="914400"/>
            <a:ext cx="3657600" cy="5943600"/>
          </a:xfrm>
          <a:noFill/>
        </p:spPr>
      </p:pic>
      <p:sp>
        <p:nvSpPr>
          <p:cNvPr id="50189" name="Line 13"/>
          <p:cNvSpPr>
            <a:spLocks noChangeShapeType="1"/>
          </p:cNvSpPr>
          <p:nvPr/>
        </p:nvSpPr>
        <p:spPr bwMode="auto">
          <a:xfrm>
            <a:off x="5334000" y="5257800"/>
            <a:ext cx="1371600" cy="533400"/>
          </a:xfrm>
          <a:prstGeom prst="line">
            <a:avLst/>
          </a:prstGeom>
          <a:noFill/>
          <a:ln w="38100">
            <a:solidFill>
              <a:srgbClr val="800080"/>
            </a:solidFill>
            <a:round/>
            <a:tailEnd type="triangle" w="med" len="med"/>
          </a:ln>
        </p:spPr>
        <p:txBody>
          <a:bodyPr/>
          <a:lstStyle/>
          <a:p>
            <a:endParaRPr lang="en-US"/>
          </a:p>
        </p:txBody>
      </p:sp>
      <p:sp>
        <p:nvSpPr>
          <p:cNvPr id="50190" name="Line 14"/>
          <p:cNvSpPr>
            <a:spLocks noChangeShapeType="1"/>
          </p:cNvSpPr>
          <p:nvPr/>
        </p:nvSpPr>
        <p:spPr bwMode="auto">
          <a:xfrm flipH="1">
            <a:off x="2667000" y="2971800"/>
            <a:ext cx="2514600" cy="762000"/>
          </a:xfrm>
          <a:prstGeom prst="line">
            <a:avLst/>
          </a:prstGeom>
          <a:noFill/>
          <a:ln w="38100">
            <a:solidFill>
              <a:srgbClr val="800080"/>
            </a:solidFill>
            <a:round/>
            <a:tailEnd type="triangle" w="med" len="med"/>
          </a:ln>
        </p:spPr>
        <p:txBody>
          <a:bodyPr/>
          <a:lstStyle/>
          <a:p>
            <a:endParaRPr lang="en-US"/>
          </a:p>
        </p:txBody>
      </p:sp>
      <p:sp>
        <p:nvSpPr>
          <p:cNvPr id="50191" name="Line 15"/>
          <p:cNvSpPr>
            <a:spLocks noChangeShapeType="1"/>
          </p:cNvSpPr>
          <p:nvPr/>
        </p:nvSpPr>
        <p:spPr bwMode="auto">
          <a:xfrm flipV="1">
            <a:off x="5410200" y="3048000"/>
            <a:ext cx="1143000" cy="609600"/>
          </a:xfrm>
          <a:prstGeom prst="line">
            <a:avLst/>
          </a:prstGeom>
          <a:noFill/>
          <a:ln w="38100">
            <a:solidFill>
              <a:srgbClr val="800080"/>
            </a:solidFill>
            <a:round/>
            <a:tailEnd type="triangle" w="med" len="med"/>
          </a:ln>
        </p:spPr>
        <p:txBody>
          <a:bodyPr/>
          <a:lstStyle/>
          <a:p>
            <a:endParaRPr lang="en-US"/>
          </a:p>
        </p:txBody>
      </p:sp>
      <p:sp>
        <p:nvSpPr>
          <p:cNvPr id="50193" name="Text Box 17"/>
          <p:cNvSpPr txBox="1">
            <a:spLocks noChangeArrowheads="1"/>
          </p:cNvSpPr>
          <p:nvPr/>
        </p:nvSpPr>
        <p:spPr bwMode="auto">
          <a:xfrm>
            <a:off x="6781800" y="5638800"/>
            <a:ext cx="2224088" cy="369888"/>
          </a:xfrm>
          <a:prstGeom prst="rect">
            <a:avLst/>
          </a:prstGeom>
          <a:noFill/>
          <a:ln w="9525">
            <a:noFill/>
            <a:miter lim="800000"/>
          </a:ln>
        </p:spPr>
        <p:txBody>
          <a:bodyPr wrap="none">
            <a:spAutoFit/>
          </a:bodyPr>
          <a:lstStyle/>
          <a:p>
            <a:r>
              <a:rPr lang="en-US" b="1">
                <a:latin typeface="Times New Roman" panose="02020603050405020304" pitchFamily="18" charset="0"/>
                <a:cs typeface="Times New Roman" panose="02020603050405020304" pitchFamily="18" charset="0"/>
              </a:rPr>
              <a:t>ĐM CẢNH CHUNG</a:t>
            </a:r>
          </a:p>
        </p:txBody>
      </p:sp>
      <p:sp>
        <p:nvSpPr>
          <p:cNvPr id="50194" name="Text Box 18"/>
          <p:cNvSpPr txBox="1">
            <a:spLocks noChangeArrowheads="1"/>
          </p:cNvSpPr>
          <p:nvPr/>
        </p:nvSpPr>
        <p:spPr bwMode="auto">
          <a:xfrm>
            <a:off x="533400" y="3505200"/>
            <a:ext cx="2146300" cy="369888"/>
          </a:xfrm>
          <a:prstGeom prst="rect">
            <a:avLst/>
          </a:prstGeom>
          <a:solidFill>
            <a:srgbClr val="FF6600"/>
          </a:solidFill>
          <a:ln w="9525">
            <a:noFill/>
            <a:miter lim="800000"/>
          </a:ln>
          <a:effectLst>
            <a:outerShdw dist="107763" dir="2700000" algn="ctr" rotWithShape="0">
              <a:schemeClr val="bg2">
                <a:alpha val="50000"/>
              </a:schemeClr>
            </a:outerShdw>
          </a:effectLst>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ĐM CẢNH NGOÀI</a:t>
            </a:r>
          </a:p>
        </p:txBody>
      </p:sp>
      <p:sp>
        <p:nvSpPr>
          <p:cNvPr id="50195" name="Text Box 19"/>
          <p:cNvSpPr txBox="1">
            <a:spLocks noChangeArrowheads="1"/>
          </p:cNvSpPr>
          <p:nvPr/>
        </p:nvSpPr>
        <p:spPr bwMode="auto">
          <a:xfrm>
            <a:off x="6629400" y="2895600"/>
            <a:ext cx="2206625" cy="369888"/>
          </a:xfrm>
          <a:prstGeom prst="rect">
            <a:avLst/>
          </a:prstGeom>
          <a:solidFill>
            <a:srgbClr val="339966">
              <a:alpha val="63136"/>
            </a:srgbClr>
          </a:solidFill>
          <a:ln w="9525">
            <a:noFill/>
            <a:miter lim="800000"/>
          </a:ln>
          <a:effectLst>
            <a:outerShdw dist="107763" dir="2700000" algn="ctr" rotWithShape="0">
              <a:schemeClr val="bg2">
                <a:alpha val="50000"/>
              </a:schemeClr>
            </a:outerShdw>
          </a:effectLst>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ĐM CẢNH TRONG</a:t>
            </a:r>
          </a:p>
        </p:txBody>
      </p:sp>
      <p:sp>
        <p:nvSpPr>
          <p:cNvPr id="50196" name="Line 20"/>
          <p:cNvSpPr>
            <a:spLocks noChangeShapeType="1"/>
          </p:cNvSpPr>
          <p:nvPr/>
        </p:nvSpPr>
        <p:spPr bwMode="auto">
          <a:xfrm>
            <a:off x="1524000" y="4038600"/>
            <a:ext cx="0" cy="609600"/>
          </a:xfrm>
          <a:prstGeom prst="line">
            <a:avLst/>
          </a:prstGeom>
          <a:noFill/>
          <a:ln w="76200">
            <a:solidFill>
              <a:srgbClr val="FF00FF"/>
            </a:solidFill>
            <a:round/>
            <a:tailEnd type="triangle" w="med" len="med"/>
          </a:ln>
          <a:effectLst>
            <a:outerShdw dist="107763" dir="2700000" algn="ctr" rotWithShape="0">
              <a:schemeClr val="bg2">
                <a:alpha val="50000"/>
              </a:schemeClr>
            </a:outerShdw>
          </a:effectLst>
        </p:spPr>
        <p:txBody>
          <a:bodyPr/>
          <a:lstStyle/>
          <a:p>
            <a:pPr>
              <a:defRPr/>
            </a:pPr>
            <a:endParaRPr lang="en-US">
              <a:latin typeface="Times New Roman" panose="02020603050405020304" pitchFamily="18" charset="0"/>
              <a:cs typeface="Times New Roman" panose="02020603050405020304" pitchFamily="18" charset="0"/>
            </a:endParaRPr>
          </a:p>
        </p:txBody>
      </p:sp>
      <p:sp>
        <p:nvSpPr>
          <p:cNvPr id="50197" name="Text Box 21"/>
          <p:cNvSpPr txBox="1">
            <a:spLocks noChangeArrowheads="1"/>
          </p:cNvSpPr>
          <p:nvPr/>
        </p:nvSpPr>
        <p:spPr bwMode="auto">
          <a:xfrm>
            <a:off x="76200" y="4876800"/>
            <a:ext cx="3282950" cy="641350"/>
          </a:xfrm>
          <a:prstGeom prst="rect">
            <a:avLst/>
          </a:prstGeom>
          <a:solidFill>
            <a:schemeClr val="hlink"/>
          </a:solidFill>
          <a:ln w="9525">
            <a:noFill/>
            <a:miter lim="800000"/>
          </a:ln>
        </p:spPr>
        <p:txBody>
          <a:bodyPr wrap="none">
            <a:spAutoFit/>
          </a:bodyPr>
          <a:lstStyle/>
          <a:p>
            <a:pPr algn="ctr"/>
            <a:r>
              <a:rPr lang="en-US" b="1">
                <a:solidFill>
                  <a:schemeClr val="bg1"/>
                </a:solidFill>
                <a:latin typeface="Times New Roman" panose="02020603050405020304" pitchFamily="18" charset="0"/>
                <a:cs typeface="Times New Roman" panose="02020603050405020304" pitchFamily="18" charset="0"/>
              </a:rPr>
              <a:t>CUNG CẤP MÁU CHO VÙNG</a:t>
            </a:r>
          </a:p>
          <a:p>
            <a:pPr algn="ctr"/>
            <a:r>
              <a:rPr lang="en-US" b="1">
                <a:solidFill>
                  <a:schemeClr val="bg1"/>
                </a:solidFill>
                <a:latin typeface="Times New Roman" panose="02020603050405020304" pitchFamily="18" charset="0"/>
                <a:cs typeface="Times New Roman" panose="02020603050405020304" pitchFamily="18" charset="0"/>
              </a:rPr>
              <a:t>ĐẦU MẶT CỔ</a:t>
            </a:r>
          </a:p>
        </p:txBody>
      </p:sp>
      <p:sp>
        <p:nvSpPr>
          <p:cNvPr id="50198" name="Line 22"/>
          <p:cNvSpPr>
            <a:spLocks noChangeShapeType="1"/>
          </p:cNvSpPr>
          <p:nvPr/>
        </p:nvSpPr>
        <p:spPr bwMode="auto">
          <a:xfrm>
            <a:off x="7620000" y="3352800"/>
            <a:ext cx="0" cy="609600"/>
          </a:xfrm>
          <a:prstGeom prst="line">
            <a:avLst/>
          </a:prstGeom>
          <a:noFill/>
          <a:ln w="76200">
            <a:solidFill>
              <a:srgbClr val="FF00FF"/>
            </a:solidFill>
            <a:round/>
            <a:tailEnd type="triangle" w="med" len="med"/>
          </a:ln>
          <a:effectLst>
            <a:outerShdw dist="107763" dir="2700000" algn="ctr" rotWithShape="0">
              <a:schemeClr val="bg2">
                <a:alpha val="50000"/>
              </a:schemeClr>
            </a:outerShdw>
          </a:effectLst>
        </p:spPr>
        <p:txBody>
          <a:bodyPr/>
          <a:lstStyle/>
          <a:p>
            <a:pPr>
              <a:defRPr/>
            </a:pPr>
            <a:endParaRPr lang="en-US">
              <a:latin typeface="Times New Roman" panose="02020603050405020304" pitchFamily="18" charset="0"/>
              <a:cs typeface="Times New Roman" panose="02020603050405020304" pitchFamily="18" charset="0"/>
            </a:endParaRPr>
          </a:p>
        </p:txBody>
      </p:sp>
      <p:sp>
        <p:nvSpPr>
          <p:cNvPr id="50199" name="Text Box 23"/>
          <p:cNvSpPr txBox="1">
            <a:spLocks noChangeArrowheads="1"/>
          </p:cNvSpPr>
          <p:nvPr/>
        </p:nvSpPr>
        <p:spPr bwMode="auto">
          <a:xfrm>
            <a:off x="6477000" y="4267200"/>
            <a:ext cx="2559050" cy="641350"/>
          </a:xfrm>
          <a:prstGeom prst="rect">
            <a:avLst/>
          </a:prstGeom>
          <a:solidFill>
            <a:schemeClr val="accent1">
              <a:lumMod val="60000"/>
              <a:lumOff val="40000"/>
            </a:schemeClr>
          </a:solidFill>
          <a:ln w="9525">
            <a:noFill/>
            <a:miter lim="800000"/>
          </a:ln>
        </p:spPr>
        <p:txBody>
          <a:bodyPr wrap="none">
            <a:spAutoFit/>
          </a:bodyPr>
          <a:lstStyle/>
          <a:p>
            <a:pPr algn="ctr">
              <a:defRPr/>
            </a:pPr>
            <a:r>
              <a:rPr lang="en-US" b="1">
                <a:solidFill>
                  <a:schemeClr val="bg1"/>
                </a:solidFill>
                <a:latin typeface="Times New Roman" panose="02020603050405020304" pitchFamily="18" charset="0"/>
                <a:cs typeface="Times New Roman" panose="02020603050405020304" pitchFamily="18" charset="0"/>
              </a:rPr>
              <a:t>CUNG CẤP MÁU CHO</a:t>
            </a:r>
          </a:p>
          <a:p>
            <a:pPr algn="ctr">
              <a:defRPr/>
            </a:pPr>
            <a:r>
              <a:rPr lang="en-US" b="1">
                <a:solidFill>
                  <a:schemeClr val="bg1"/>
                </a:solidFill>
                <a:latin typeface="Times New Roman" panose="02020603050405020304" pitchFamily="18" charset="0"/>
                <a:cs typeface="Times New Roman" panose="02020603050405020304" pitchFamily="18" charset="0"/>
              </a:rPr>
              <a:t>NÃO BỘ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89"/>
                                        </p:tgtEl>
                                        <p:attrNameLst>
                                          <p:attrName>style.visibility</p:attrName>
                                        </p:attrNameLst>
                                      </p:cBhvr>
                                      <p:to>
                                        <p:strVal val="visible"/>
                                      </p:to>
                                    </p:set>
                                    <p:animEffect transition="in" filter="blinds(horizontal)">
                                      <p:cBhvr>
                                        <p:cTn id="7" dur="500"/>
                                        <p:tgtEl>
                                          <p:spTgt spid="501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0193"/>
                                        </p:tgtEl>
                                        <p:attrNameLst>
                                          <p:attrName>style.visibility</p:attrName>
                                        </p:attrNameLst>
                                      </p:cBhvr>
                                      <p:to>
                                        <p:strVal val="visible"/>
                                      </p:to>
                                    </p:set>
                                    <p:animEffect transition="in" filter="wipe(down)">
                                      <p:cBhvr>
                                        <p:cTn id="12" dur="500"/>
                                        <p:tgtEl>
                                          <p:spTgt spid="5019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0191"/>
                                        </p:tgtEl>
                                        <p:attrNameLst>
                                          <p:attrName>style.visibility</p:attrName>
                                        </p:attrNameLst>
                                      </p:cBhvr>
                                      <p:to>
                                        <p:strVal val="visible"/>
                                      </p:to>
                                    </p:set>
                                    <p:animEffect transition="in" filter="blinds(horizontal)">
                                      <p:cBhvr>
                                        <p:cTn id="17" dur="500"/>
                                        <p:tgtEl>
                                          <p:spTgt spid="501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0195"/>
                                        </p:tgtEl>
                                        <p:attrNameLst>
                                          <p:attrName>style.visibility</p:attrName>
                                        </p:attrNameLst>
                                      </p:cBhvr>
                                      <p:to>
                                        <p:strVal val="visible"/>
                                      </p:to>
                                    </p:set>
                                    <p:animEffect transition="in" filter="wipe(up)">
                                      <p:cBhvr>
                                        <p:cTn id="22" dur="500"/>
                                        <p:tgtEl>
                                          <p:spTgt spid="501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0198"/>
                                        </p:tgtEl>
                                        <p:attrNameLst>
                                          <p:attrName>style.visibility</p:attrName>
                                        </p:attrNameLst>
                                      </p:cBhvr>
                                      <p:to>
                                        <p:strVal val="visible"/>
                                      </p:to>
                                    </p:set>
                                    <p:animEffect transition="in" filter="wipe(up)">
                                      <p:cBhvr>
                                        <p:cTn id="27" dur="500"/>
                                        <p:tgtEl>
                                          <p:spTgt spid="501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0199"/>
                                        </p:tgtEl>
                                        <p:attrNameLst>
                                          <p:attrName>style.visibility</p:attrName>
                                        </p:attrNameLst>
                                      </p:cBhvr>
                                      <p:to>
                                        <p:strVal val="visible"/>
                                      </p:to>
                                    </p:set>
                                    <p:animEffect transition="in" filter="wipe(up)">
                                      <p:cBhvr>
                                        <p:cTn id="32" dur="500"/>
                                        <p:tgtEl>
                                          <p:spTgt spid="5019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0190"/>
                                        </p:tgtEl>
                                        <p:attrNameLst>
                                          <p:attrName>style.visibility</p:attrName>
                                        </p:attrNameLst>
                                      </p:cBhvr>
                                      <p:to>
                                        <p:strVal val="visible"/>
                                      </p:to>
                                    </p:set>
                                    <p:animEffect transition="in" filter="blinds(horizontal)">
                                      <p:cBhvr>
                                        <p:cTn id="37" dur="500"/>
                                        <p:tgtEl>
                                          <p:spTgt spid="501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0194"/>
                                        </p:tgtEl>
                                        <p:attrNameLst>
                                          <p:attrName>style.visibility</p:attrName>
                                        </p:attrNameLst>
                                      </p:cBhvr>
                                      <p:to>
                                        <p:strVal val="visible"/>
                                      </p:to>
                                    </p:set>
                                    <p:animEffect transition="in" filter="wipe(up)">
                                      <p:cBhvr>
                                        <p:cTn id="42" dur="500"/>
                                        <p:tgtEl>
                                          <p:spTgt spid="5019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0196"/>
                                        </p:tgtEl>
                                        <p:attrNameLst>
                                          <p:attrName>style.visibility</p:attrName>
                                        </p:attrNameLst>
                                      </p:cBhvr>
                                      <p:to>
                                        <p:strVal val="visible"/>
                                      </p:to>
                                    </p:set>
                                    <p:animEffect transition="in" filter="wipe(up)">
                                      <p:cBhvr>
                                        <p:cTn id="47" dur="500"/>
                                        <p:tgtEl>
                                          <p:spTgt spid="501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50197"/>
                                        </p:tgtEl>
                                        <p:attrNameLst>
                                          <p:attrName>style.visibility</p:attrName>
                                        </p:attrNameLst>
                                      </p:cBhvr>
                                      <p:to>
                                        <p:strVal val="visible"/>
                                      </p:to>
                                    </p:set>
                                    <p:animEffect transition="in" filter="wipe(up)">
                                      <p:cBhvr>
                                        <p:cTn id="52" dur="500"/>
                                        <p:tgtEl>
                                          <p:spTgt spid="50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9" grpId="0" animBg="1"/>
      <p:bldP spid="50190" grpId="0" animBg="1"/>
      <p:bldP spid="50191" grpId="0" animBg="1"/>
      <p:bldP spid="50193" grpId="0"/>
      <p:bldP spid="50194" grpId="0" animBg="1"/>
      <p:bldP spid="50195" grpId="0" animBg="1"/>
      <p:bldP spid="50197" grpId="0" animBg="1"/>
      <p:bldP spid="5019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dmc-bung"/>
          <p:cNvPicPr>
            <a:picLocks noGrp="1" noChangeAspect="1" noChangeArrowheads="1"/>
          </p:cNvPicPr>
          <p:nvPr>
            <p:ph idx="1"/>
          </p:nvPr>
        </p:nvPicPr>
        <p:blipFill>
          <a:blip r:embed="rId2"/>
          <a:srcRect/>
          <a:stretch>
            <a:fillRect/>
          </a:stretch>
        </p:blipFill>
        <p:spPr>
          <a:xfrm>
            <a:off x="2819400" y="762000"/>
            <a:ext cx="3733800" cy="6096000"/>
          </a:xfrm>
          <a:noFill/>
        </p:spPr>
      </p:pic>
      <p:sp>
        <p:nvSpPr>
          <p:cNvPr id="89092" name="Line 4"/>
          <p:cNvSpPr>
            <a:spLocks noChangeShapeType="1"/>
          </p:cNvSpPr>
          <p:nvPr/>
        </p:nvSpPr>
        <p:spPr bwMode="auto">
          <a:xfrm flipH="1">
            <a:off x="2362200" y="3962400"/>
            <a:ext cx="2133600" cy="990600"/>
          </a:xfrm>
          <a:prstGeom prst="line">
            <a:avLst/>
          </a:prstGeom>
          <a:noFill/>
          <a:ln w="38100">
            <a:solidFill>
              <a:schemeClr val="tx1"/>
            </a:solidFill>
            <a:round/>
            <a:tailEnd type="triangle" w="med" len="med"/>
          </a:ln>
        </p:spPr>
        <p:txBody>
          <a:bodyPr/>
          <a:lstStyle/>
          <a:p>
            <a:endParaRPr lang="en-US"/>
          </a:p>
        </p:txBody>
      </p:sp>
      <p:sp>
        <p:nvSpPr>
          <p:cNvPr id="89093" name="Line 5"/>
          <p:cNvSpPr>
            <a:spLocks noChangeShapeType="1"/>
          </p:cNvSpPr>
          <p:nvPr/>
        </p:nvSpPr>
        <p:spPr bwMode="auto">
          <a:xfrm>
            <a:off x="5029200" y="2590800"/>
            <a:ext cx="1905000" cy="533400"/>
          </a:xfrm>
          <a:prstGeom prst="line">
            <a:avLst/>
          </a:prstGeom>
          <a:noFill/>
          <a:ln w="38100">
            <a:solidFill>
              <a:schemeClr val="tx1"/>
            </a:solidFill>
            <a:round/>
            <a:tailEnd type="triangle" w="med" len="med"/>
          </a:ln>
        </p:spPr>
        <p:txBody>
          <a:bodyPr/>
          <a:lstStyle/>
          <a:p>
            <a:endParaRPr lang="en-US"/>
          </a:p>
        </p:txBody>
      </p:sp>
      <p:sp>
        <p:nvSpPr>
          <p:cNvPr id="89094" name="Line 6"/>
          <p:cNvSpPr>
            <a:spLocks noChangeShapeType="1"/>
          </p:cNvSpPr>
          <p:nvPr/>
        </p:nvSpPr>
        <p:spPr bwMode="auto">
          <a:xfrm>
            <a:off x="4724400" y="2209800"/>
            <a:ext cx="2133600" cy="0"/>
          </a:xfrm>
          <a:prstGeom prst="line">
            <a:avLst/>
          </a:prstGeom>
          <a:noFill/>
          <a:ln w="38100">
            <a:solidFill>
              <a:schemeClr val="tx1"/>
            </a:solidFill>
            <a:round/>
            <a:tailEnd type="triangle" w="med" len="med"/>
          </a:ln>
        </p:spPr>
        <p:txBody>
          <a:bodyPr/>
          <a:lstStyle/>
          <a:p>
            <a:endParaRPr lang="en-US"/>
          </a:p>
        </p:txBody>
      </p:sp>
      <p:sp>
        <p:nvSpPr>
          <p:cNvPr id="89095" name="Line 7"/>
          <p:cNvSpPr>
            <a:spLocks noChangeShapeType="1"/>
          </p:cNvSpPr>
          <p:nvPr/>
        </p:nvSpPr>
        <p:spPr bwMode="auto">
          <a:xfrm flipH="1">
            <a:off x="2438400" y="1981200"/>
            <a:ext cx="2057400" cy="76200"/>
          </a:xfrm>
          <a:prstGeom prst="line">
            <a:avLst/>
          </a:prstGeom>
          <a:noFill/>
          <a:ln w="38100">
            <a:solidFill>
              <a:schemeClr val="tx1"/>
            </a:solidFill>
            <a:round/>
            <a:tailEnd type="triangle" w="med" len="med"/>
          </a:ln>
        </p:spPr>
        <p:txBody>
          <a:bodyPr/>
          <a:lstStyle/>
          <a:p>
            <a:endParaRPr lang="en-US"/>
          </a:p>
        </p:txBody>
      </p:sp>
      <p:sp>
        <p:nvSpPr>
          <p:cNvPr id="89096" name="Line 8"/>
          <p:cNvSpPr>
            <a:spLocks noChangeShapeType="1"/>
          </p:cNvSpPr>
          <p:nvPr/>
        </p:nvSpPr>
        <p:spPr bwMode="auto">
          <a:xfrm>
            <a:off x="5029200" y="3124200"/>
            <a:ext cx="1905000" cy="990600"/>
          </a:xfrm>
          <a:prstGeom prst="line">
            <a:avLst/>
          </a:prstGeom>
          <a:noFill/>
          <a:ln w="38100">
            <a:solidFill>
              <a:schemeClr val="tx1"/>
            </a:solidFill>
            <a:round/>
            <a:tailEnd type="triangle" w="med" len="med"/>
          </a:ln>
        </p:spPr>
        <p:txBody>
          <a:bodyPr/>
          <a:lstStyle/>
          <a:p>
            <a:endParaRPr lang="en-US"/>
          </a:p>
        </p:txBody>
      </p:sp>
      <p:sp>
        <p:nvSpPr>
          <p:cNvPr id="89097" name="Line 9"/>
          <p:cNvSpPr>
            <a:spLocks noChangeShapeType="1"/>
          </p:cNvSpPr>
          <p:nvPr/>
        </p:nvSpPr>
        <p:spPr bwMode="auto">
          <a:xfrm flipH="1">
            <a:off x="2438400" y="2590800"/>
            <a:ext cx="2286000" cy="304800"/>
          </a:xfrm>
          <a:prstGeom prst="line">
            <a:avLst/>
          </a:prstGeom>
          <a:noFill/>
          <a:ln w="38100">
            <a:solidFill>
              <a:schemeClr val="tx1"/>
            </a:solidFill>
            <a:round/>
            <a:tailEnd type="triangle" w="med" len="med"/>
          </a:ln>
        </p:spPr>
        <p:txBody>
          <a:bodyPr/>
          <a:lstStyle/>
          <a:p>
            <a:endParaRPr lang="en-US"/>
          </a:p>
        </p:txBody>
      </p:sp>
      <p:sp>
        <p:nvSpPr>
          <p:cNvPr id="89098" name="Line 10"/>
          <p:cNvSpPr>
            <a:spLocks noChangeShapeType="1"/>
          </p:cNvSpPr>
          <p:nvPr/>
        </p:nvSpPr>
        <p:spPr bwMode="auto">
          <a:xfrm flipH="1">
            <a:off x="2362200" y="3429000"/>
            <a:ext cx="2590800" cy="304800"/>
          </a:xfrm>
          <a:prstGeom prst="line">
            <a:avLst/>
          </a:prstGeom>
          <a:noFill/>
          <a:ln w="38100">
            <a:solidFill>
              <a:schemeClr val="tx1"/>
            </a:solidFill>
            <a:round/>
            <a:tailEnd type="triangle" w="med" len="med"/>
          </a:ln>
        </p:spPr>
        <p:txBody>
          <a:bodyPr/>
          <a:lstStyle/>
          <a:p>
            <a:endParaRPr lang="en-US"/>
          </a:p>
        </p:txBody>
      </p:sp>
      <p:sp>
        <p:nvSpPr>
          <p:cNvPr id="89099" name="Line 11"/>
          <p:cNvSpPr>
            <a:spLocks noChangeShapeType="1"/>
          </p:cNvSpPr>
          <p:nvPr/>
        </p:nvSpPr>
        <p:spPr bwMode="auto">
          <a:xfrm flipH="1">
            <a:off x="2362200" y="3657600"/>
            <a:ext cx="2209800" cy="838200"/>
          </a:xfrm>
          <a:prstGeom prst="line">
            <a:avLst/>
          </a:prstGeom>
          <a:noFill/>
          <a:ln w="38100">
            <a:solidFill>
              <a:schemeClr val="tx1"/>
            </a:solidFill>
            <a:round/>
            <a:tailEnd type="triangle" w="med" len="med"/>
          </a:ln>
        </p:spPr>
        <p:txBody>
          <a:bodyPr/>
          <a:lstStyle/>
          <a:p>
            <a:endParaRPr lang="en-US"/>
          </a:p>
        </p:txBody>
      </p:sp>
      <p:sp>
        <p:nvSpPr>
          <p:cNvPr id="89100" name="Line 12"/>
          <p:cNvSpPr>
            <a:spLocks noChangeShapeType="1"/>
          </p:cNvSpPr>
          <p:nvPr/>
        </p:nvSpPr>
        <p:spPr bwMode="auto">
          <a:xfrm>
            <a:off x="4800600" y="4191000"/>
            <a:ext cx="2133600" cy="609600"/>
          </a:xfrm>
          <a:prstGeom prst="line">
            <a:avLst/>
          </a:prstGeom>
          <a:noFill/>
          <a:ln w="38100">
            <a:solidFill>
              <a:schemeClr val="tx1"/>
            </a:solidFill>
            <a:round/>
            <a:tailEnd type="triangle" w="med" len="med"/>
          </a:ln>
        </p:spPr>
        <p:txBody>
          <a:bodyPr/>
          <a:lstStyle/>
          <a:p>
            <a:endParaRPr lang="en-US"/>
          </a:p>
        </p:txBody>
      </p:sp>
      <p:sp>
        <p:nvSpPr>
          <p:cNvPr id="89101" name="Line 13"/>
          <p:cNvSpPr>
            <a:spLocks noChangeShapeType="1"/>
          </p:cNvSpPr>
          <p:nvPr/>
        </p:nvSpPr>
        <p:spPr bwMode="auto">
          <a:xfrm flipH="1">
            <a:off x="2438400" y="4648200"/>
            <a:ext cx="1676400" cy="1524000"/>
          </a:xfrm>
          <a:prstGeom prst="line">
            <a:avLst/>
          </a:prstGeom>
          <a:noFill/>
          <a:ln w="38100">
            <a:solidFill>
              <a:schemeClr val="tx1"/>
            </a:solidFill>
            <a:round/>
            <a:tailEnd type="triangle" w="med" len="med"/>
          </a:ln>
        </p:spPr>
        <p:txBody>
          <a:bodyPr/>
          <a:lstStyle/>
          <a:p>
            <a:endParaRPr lang="en-US"/>
          </a:p>
        </p:txBody>
      </p:sp>
      <p:sp>
        <p:nvSpPr>
          <p:cNvPr id="89102" name="Line 14"/>
          <p:cNvSpPr>
            <a:spLocks noChangeShapeType="1"/>
          </p:cNvSpPr>
          <p:nvPr/>
        </p:nvSpPr>
        <p:spPr bwMode="auto">
          <a:xfrm flipH="1">
            <a:off x="2362200" y="4343400"/>
            <a:ext cx="1981200" cy="1219200"/>
          </a:xfrm>
          <a:prstGeom prst="line">
            <a:avLst/>
          </a:prstGeom>
          <a:noFill/>
          <a:ln w="38100">
            <a:solidFill>
              <a:schemeClr val="tx1"/>
            </a:solidFill>
            <a:round/>
            <a:tailEnd type="triangle" w="med" len="med"/>
          </a:ln>
        </p:spPr>
        <p:txBody>
          <a:bodyPr/>
          <a:lstStyle/>
          <a:p>
            <a:endParaRPr lang="en-US"/>
          </a:p>
        </p:txBody>
      </p:sp>
      <p:sp>
        <p:nvSpPr>
          <p:cNvPr id="89103" name="Text Box 15"/>
          <p:cNvSpPr txBox="1">
            <a:spLocks noChangeArrowheads="1"/>
          </p:cNvSpPr>
          <p:nvPr/>
        </p:nvSpPr>
        <p:spPr bwMode="auto">
          <a:xfrm>
            <a:off x="98425" y="1865313"/>
            <a:ext cx="2176463" cy="369887"/>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HOÀNH DƯỚI</a:t>
            </a:r>
          </a:p>
        </p:txBody>
      </p:sp>
      <p:sp>
        <p:nvSpPr>
          <p:cNvPr id="89104" name="Text Box 16"/>
          <p:cNvSpPr txBox="1">
            <a:spLocks noChangeArrowheads="1"/>
          </p:cNvSpPr>
          <p:nvPr/>
        </p:nvSpPr>
        <p:spPr bwMode="auto">
          <a:xfrm>
            <a:off x="476250" y="2667000"/>
            <a:ext cx="17970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MẠC TREO</a:t>
            </a:r>
          </a:p>
          <a:p>
            <a:r>
              <a:rPr lang="en-US">
                <a:latin typeface="Times New Roman" panose="02020603050405020304" pitchFamily="18" charset="0"/>
                <a:cs typeface="Times New Roman" panose="02020603050405020304" pitchFamily="18" charset="0"/>
              </a:rPr>
              <a:t>TRÀNG TRÊN</a:t>
            </a:r>
          </a:p>
        </p:txBody>
      </p:sp>
      <p:sp>
        <p:nvSpPr>
          <p:cNvPr id="89105" name="Text Box 17"/>
          <p:cNvSpPr txBox="1">
            <a:spLocks noChangeArrowheads="1"/>
          </p:cNvSpPr>
          <p:nvPr/>
        </p:nvSpPr>
        <p:spPr bwMode="auto">
          <a:xfrm>
            <a:off x="400050" y="3505200"/>
            <a:ext cx="17970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MẠC TREO</a:t>
            </a:r>
          </a:p>
          <a:p>
            <a:r>
              <a:rPr lang="en-US">
                <a:latin typeface="Times New Roman" panose="02020603050405020304" pitchFamily="18" charset="0"/>
                <a:cs typeface="Times New Roman" panose="02020603050405020304" pitchFamily="18" charset="0"/>
              </a:rPr>
              <a:t>TRÀNG DƯỚI</a:t>
            </a:r>
          </a:p>
        </p:txBody>
      </p:sp>
      <p:sp>
        <p:nvSpPr>
          <p:cNvPr id="89106" name="Text Box 18"/>
          <p:cNvSpPr txBox="1">
            <a:spLocks noChangeArrowheads="1"/>
          </p:cNvSpPr>
          <p:nvPr/>
        </p:nvSpPr>
        <p:spPr bwMode="auto">
          <a:xfrm>
            <a:off x="152400" y="4343400"/>
            <a:ext cx="19335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THẮT LƯNG</a:t>
            </a:r>
          </a:p>
        </p:txBody>
      </p:sp>
      <p:sp>
        <p:nvSpPr>
          <p:cNvPr id="89107" name="Text Box 19"/>
          <p:cNvSpPr txBox="1">
            <a:spLocks noChangeArrowheads="1"/>
          </p:cNvSpPr>
          <p:nvPr/>
        </p:nvSpPr>
        <p:spPr bwMode="auto">
          <a:xfrm>
            <a:off x="228600" y="4800600"/>
            <a:ext cx="2224088"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CHUNG</a:t>
            </a:r>
          </a:p>
        </p:txBody>
      </p:sp>
      <p:sp>
        <p:nvSpPr>
          <p:cNvPr id="89108" name="Text Box 20"/>
          <p:cNvSpPr txBox="1">
            <a:spLocks noChangeArrowheads="1"/>
          </p:cNvSpPr>
          <p:nvPr/>
        </p:nvSpPr>
        <p:spPr bwMode="auto">
          <a:xfrm>
            <a:off x="152400" y="5410200"/>
            <a:ext cx="2116138"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TRONG</a:t>
            </a:r>
          </a:p>
        </p:txBody>
      </p:sp>
      <p:sp>
        <p:nvSpPr>
          <p:cNvPr id="89109" name="Text Box 21"/>
          <p:cNvSpPr txBox="1">
            <a:spLocks noChangeArrowheads="1"/>
          </p:cNvSpPr>
          <p:nvPr/>
        </p:nvSpPr>
        <p:spPr bwMode="auto">
          <a:xfrm>
            <a:off x="228600" y="6096000"/>
            <a:ext cx="2146300"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CHẬU NGOÀI</a:t>
            </a:r>
          </a:p>
        </p:txBody>
      </p:sp>
      <p:sp>
        <p:nvSpPr>
          <p:cNvPr id="89110" name="Text Box 22"/>
          <p:cNvSpPr txBox="1">
            <a:spLocks noChangeArrowheads="1"/>
          </p:cNvSpPr>
          <p:nvPr/>
        </p:nvSpPr>
        <p:spPr bwMode="auto">
          <a:xfrm>
            <a:off x="6858000" y="1981200"/>
            <a:ext cx="20097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THÂN TẠNG</a:t>
            </a:r>
          </a:p>
        </p:txBody>
      </p:sp>
      <p:sp>
        <p:nvSpPr>
          <p:cNvPr id="89111" name="Text Box 23"/>
          <p:cNvSpPr txBox="1">
            <a:spLocks noChangeArrowheads="1"/>
          </p:cNvSpPr>
          <p:nvPr/>
        </p:nvSpPr>
        <p:spPr bwMode="auto">
          <a:xfrm>
            <a:off x="7032625" y="2895600"/>
            <a:ext cx="1289050"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THẬN</a:t>
            </a:r>
          </a:p>
        </p:txBody>
      </p:sp>
      <p:sp>
        <p:nvSpPr>
          <p:cNvPr id="89112" name="Text Box 24"/>
          <p:cNvSpPr txBox="1">
            <a:spLocks noChangeArrowheads="1"/>
          </p:cNvSpPr>
          <p:nvPr/>
        </p:nvSpPr>
        <p:spPr bwMode="auto">
          <a:xfrm>
            <a:off x="7032625" y="3962400"/>
            <a:ext cx="174942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SINH DỤC</a:t>
            </a:r>
          </a:p>
        </p:txBody>
      </p:sp>
      <p:sp>
        <p:nvSpPr>
          <p:cNvPr id="89113" name="Text Box 25"/>
          <p:cNvSpPr txBox="1">
            <a:spLocks noChangeArrowheads="1"/>
          </p:cNvSpPr>
          <p:nvPr/>
        </p:nvSpPr>
        <p:spPr bwMode="auto">
          <a:xfrm>
            <a:off x="7032625" y="4724400"/>
            <a:ext cx="1984375" cy="369888"/>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CÙNG GIỮA</a:t>
            </a:r>
          </a:p>
        </p:txBody>
      </p:sp>
      <p:sp>
        <p:nvSpPr>
          <p:cNvPr id="89115" name="Text Box 27"/>
          <p:cNvSpPr txBox="1">
            <a:spLocks noChangeArrowheads="1"/>
          </p:cNvSpPr>
          <p:nvPr/>
        </p:nvSpPr>
        <p:spPr bwMode="auto">
          <a:xfrm>
            <a:off x="4591050" y="3505200"/>
            <a:ext cx="438150" cy="366713"/>
          </a:xfrm>
          <a:prstGeom prst="rect">
            <a:avLst/>
          </a:prstGeom>
          <a:solidFill>
            <a:srgbClr val="00FFFF">
              <a:alpha val="41176"/>
            </a:srgbClr>
          </a:solidFill>
          <a:ln w="9525">
            <a:noFill/>
            <a:miter lim="800000"/>
          </a:ln>
        </p:spPr>
        <p:txBody>
          <a:bodyPr wrap="none">
            <a:spAutoFit/>
          </a:bodyPr>
          <a:lstStyle/>
          <a:p>
            <a:r>
              <a:rPr lang="en-US">
                <a:solidFill>
                  <a:schemeClr val="bg2"/>
                </a:solidFill>
                <a:latin typeface="Times New Roman" panose="02020603050405020304" pitchFamily="18" charset="0"/>
                <a:cs typeface="Times New Roman" panose="02020603050405020304" pitchFamily="18" charset="0"/>
              </a:rPr>
              <a:t>L4</a:t>
            </a:r>
          </a:p>
        </p:txBody>
      </p:sp>
      <p:sp>
        <p:nvSpPr>
          <p:cNvPr id="89116" name="Line 28"/>
          <p:cNvSpPr>
            <a:spLocks noChangeShapeType="1"/>
          </p:cNvSpPr>
          <p:nvPr/>
        </p:nvSpPr>
        <p:spPr bwMode="auto">
          <a:xfrm flipV="1">
            <a:off x="5105400" y="1371600"/>
            <a:ext cx="1676400" cy="838200"/>
          </a:xfrm>
          <a:prstGeom prst="line">
            <a:avLst/>
          </a:prstGeom>
          <a:noFill/>
          <a:ln w="38100">
            <a:solidFill>
              <a:schemeClr val="tx1"/>
            </a:solidFill>
            <a:round/>
            <a:tailEnd type="triangle" w="med" len="med"/>
          </a:ln>
        </p:spPr>
        <p:txBody>
          <a:bodyPr/>
          <a:lstStyle/>
          <a:p>
            <a:endParaRPr lang="en-US"/>
          </a:p>
        </p:txBody>
      </p:sp>
      <p:sp>
        <p:nvSpPr>
          <p:cNvPr id="89117" name="Text Box 29"/>
          <p:cNvSpPr txBox="1">
            <a:spLocks noChangeArrowheads="1"/>
          </p:cNvSpPr>
          <p:nvPr/>
        </p:nvSpPr>
        <p:spPr bwMode="auto">
          <a:xfrm>
            <a:off x="6934200" y="1143000"/>
            <a:ext cx="2292350" cy="646113"/>
          </a:xfrm>
          <a:prstGeom prst="rect">
            <a:avLst/>
          </a:prstGeom>
          <a:noFill/>
          <a:ln w="9525">
            <a:noFill/>
            <a:miter lim="800000"/>
          </a:ln>
        </p:spPr>
        <p:txBody>
          <a:bodyPr wrap="none">
            <a:spAutoFit/>
          </a:bodyPr>
          <a:lstStyle/>
          <a:p>
            <a:r>
              <a:rPr lang="en-US">
                <a:latin typeface="Times New Roman" panose="02020603050405020304" pitchFamily="18" charset="0"/>
                <a:cs typeface="Times New Roman" panose="02020603050405020304" pitchFamily="18" charset="0"/>
              </a:rPr>
              <a:t>ĐM THƯỢNG THẬN</a:t>
            </a:r>
          </a:p>
          <a:p>
            <a:r>
              <a:rPr lang="en-US">
                <a:latin typeface="Times New Roman" panose="02020603050405020304" pitchFamily="18" charset="0"/>
                <a:cs typeface="Times New Roman" panose="02020603050405020304" pitchFamily="18" charset="0"/>
              </a:rPr>
              <a:t>GIỮA</a:t>
            </a:r>
          </a:p>
        </p:txBody>
      </p:sp>
      <p:sp>
        <p:nvSpPr>
          <p:cNvPr id="94236" name="Title 2"/>
          <p:cNvSpPr>
            <a:spLocks noGrp="1"/>
          </p:cNvSpPr>
          <p:nvPr>
            <p:ph type="title"/>
          </p:nvPr>
        </p:nvSpPr>
        <p:spPr>
          <a:xfrm>
            <a:off x="76200" y="76200"/>
            <a:ext cx="9067800" cy="609600"/>
          </a:xfrm>
        </p:spPr>
        <p:txBody>
          <a:bodyPr/>
          <a:lstStyle/>
          <a:p>
            <a:r>
              <a:rPr lang="en-US" b="1">
                <a:solidFill>
                  <a:srgbClr val="FF0000"/>
                </a:solidFill>
                <a:latin typeface="Times New Roman" panose="02020603050405020304" pitchFamily="18" charset="0"/>
                <a:cs typeface="Times New Roman" panose="02020603050405020304" pitchFamily="18" charset="0"/>
              </a:rPr>
              <a:t>ĐỘNG MẠCH CHỦ BỤNG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9095"/>
                                        </p:tgtEl>
                                        <p:attrNameLst>
                                          <p:attrName>style.visibility</p:attrName>
                                        </p:attrNameLst>
                                      </p:cBhvr>
                                      <p:to>
                                        <p:strVal val="visible"/>
                                      </p:to>
                                    </p:set>
                                    <p:animEffect transition="in" filter="blinds(horizontal)">
                                      <p:cBhvr>
                                        <p:cTn id="7" dur="500"/>
                                        <p:tgtEl>
                                          <p:spTgt spid="890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9103"/>
                                        </p:tgtEl>
                                        <p:attrNameLst>
                                          <p:attrName>style.visibility</p:attrName>
                                        </p:attrNameLst>
                                      </p:cBhvr>
                                      <p:to>
                                        <p:strVal val="visible"/>
                                      </p:to>
                                    </p:set>
                                    <p:animEffect transition="in" filter="wipe(down)">
                                      <p:cBhvr>
                                        <p:cTn id="12" dur="500"/>
                                        <p:tgtEl>
                                          <p:spTgt spid="8910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116"/>
                                        </p:tgtEl>
                                        <p:attrNameLst>
                                          <p:attrName>style.visibility</p:attrName>
                                        </p:attrNameLst>
                                      </p:cBhvr>
                                      <p:to>
                                        <p:strVal val="visible"/>
                                      </p:to>
                                    </p:set>
                                    <p:animEffect transition="in" filter="blinds(horizontal)">
                                      <p:cBhvr>
                                        <p:cTn id="17" dur="500"/>
                                        <p:tgtEl>
                                          <p:spTgt spid="891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9117"/>
                                        </p:tgtEl>
                                        <p:attrNameLst>
                                          <p:attrName>style.visibility</p:attrName>
                                        </p:attrNameLst>
                                      </p:cBhvr>
                                      <p:to>
                                        <p:strVal val="visible"/>
                                      </p:to>
                                    </p:set>
                                    <p:animEffect transition="in" filter="wipe(down)">
                                      <p:cBhvr>
                                        <p:cTn id="22" dur="500"/>
                                        <p:tgtEl>
                                          <p:spTgt spid="891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9094"/>
                                        </p:tgtEl>
                                        <p:attrNameLst>
                                          <p:attrName>style.visibility</p:attrName>
                                        </p:attrNameLst>
                                      </p:cBhvr>
                                      <p:to>
                                        <p:strVal val="visible"/>
                                      </p:to>
                                    </p:set>
                                    <p:animEffect transition="in" filter="blinds(horizontal)">
                                      <p:cBhvr>
                                        <p:cTn id="27" dur="500"/>
                                        <p:tgtEl>
                                          <p:spTgt spid="890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9110"/>
                                        </p:tgtEl>
                                        <p:attrNameLst>
                                          <p:attrName>style.visibility</p:attrName>
                                        </p:attrNameLst>
                                      </p:cBhvr>
                                      <p:to>
                                        <p:strVal val="visible"/>
                                      </p:to>
                                    </p:set>
                                    <p:animEffect transition="in" filter="wipe(down)">
                                      <p:cBhvr>
                                        <p:cTn id="32" dur="500"/>
                                        <p:tgtEl>
                                          <p:spTgt spid="891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9093"/>
                                        </p:tgtEl>
                                        <p:attrNameLst>
                                          <p:attrName>style.visibility</p:attrName>
                                        </p:attrNameLst>
                                      </p:cBhvr>
                                      <p:to>
                                        <p:strVal val="visible"/>
                                      </p:to>
                                    </p:set>
                                    <p:animEffect transition="in" filter="blinds(horizontal)">
                                      <p:cBhvr>
                                        <p:cTn id="37" dur="500"/>
                                        <p:tgtEl>
                                          <p:spTgt spid="890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89111"/>
                                        </p:tgtEl>
                                        <p:attrNameLst>
                                          <p:attrName>style.visibility</p:attrName>
                                        </p:attrNameLst>
                                      </p:cBhvr>
                                      <p:to>
                                        <p:strVal val="visible"/>
                                      </p:to>
                                    </p:set>
                                    <p:animEffect transition="in" filter="wipe(down)">
                                      <p:cBhvr>
                                        <p:cTn id="42" dur="500"/>
                                        <p:tgtEl>
                                          <p:spTgt spid="891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9097"/>
                                        </p:tgtEl>
                                        <p:attrNameLst>
                                          <p:attrName>style.visibility</p:attrName>
                                        </p:attrNameLst>
                                      </p:cBhvr>
                                      <p:to>
                                        <p:strVal val="visible"/>
                                      </p:to>
                                    </p:set>
                                    <p:animEffect transition="in" filter="blinds(horizontal)">
                                      <p:cBhvr>
                                        <p:cTn id="47" dur="500"/>
                                        <p:tgtEl>
                                          <p:spTgt spid="8909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89104"/>
                                        </p:tgtEl>
                                        <p:attrNameLst>
                                          <p:attrName>style.visibility</p:attrName>
                                        </p:attrNameLst>
                                      </p:cBhvr>
                                      <p:to>
                                        <p:strVal val="visible"/>
                                      </p:to>
                                    </p:set>
                                    <p:animEffect transition="in" filter="wipe(down)">
                                      <p:cBhvr>
                                        <p:cTn id="52" dur="500"/>
                                        <p:tgtEl>
                                          <p:spTgt spid="8910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9096"/>
                                        </p:tgtEl>
                                        <p:attrNameLst>
                                          <p:attrName>style.visibility</p:attrName>
                                        </p:attrNameLst>
                                      </p:cBhvr>
                                      <p:to>
                                        <p:strVal val="visible"/>
                                      </p:to>
                                    </p:set>
                                    <p:animEffect transition="in" filter="blinds(horizontal)">
                                      <p:cBhvr>
                                        <p:cTn id="57" dur="500"/>
                                        <p:tgtEl>
                                          <p:spTgt spid="8909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89112">
                                            <p:txEl>
                                              <p:pRg st="0" end="0"/>
                                            </p:txEl>
                                          </p:spTgt>
                                        </p:tgtEl>
                                        <p:attrNameLst>
                                          <p:attrName>style.visibility</p:attrName>
                                        </p:attrNameLst>
                                      </p:cBhvr>
                                      <p:to>
                                        <p:strVal val="visible"/>
                                      </p:to>
                                    </p:set>
                                    <p:animEffect transition="in" filter="wipe(down)">
                                      <p:cBhvr>
                                        <p:cTn id="62" dur="500"/>
                                        <p:tgtEl>
                                          <p:spTgt spid="89112">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9098"/>
                                        </p:tgtEl>
                                        <p:attrNameLst>
                                          <p:attrName>style.visibility</p:attrName>
                                        </p:attrNameLst>
                                      </p:cBhvr>
                                      <p:to>
                                        <p:strVal val="visible"/>
                                      </p:to>
                                    </p:set>
                                    <p:animEffect transition="in" filter="blinds(horizontal)">
                                      <p:cBhvr>
                                        <p:cTn id="67" dur="500"/>
                                        <p:tgtEl>
                                          <p:spTgt spid="8909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89105"/>
                                        </p:tgtEl>
                                        <p:attrNameLst>
                                          <p:attrName>style.visibility</p:attrName>
                                        </p:attrNameLst>
                                      </p:cBhvr>
                                      <p:to>
                                        <p:strVal val="visible"/>
                                      </p:to>
                                    </p:set>
                                    <p:animEffect transition="in" filter="wipe(down)">
                                      <p:cBhvr>
                                        <p:cTn id="72" dur="500"/>
                                        <p:tgtEl>
                                          <p:spTgt spid="8910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9099"/>
                                        </p:tgtEl>
                                        <p:attrNameLst>
                                          <p:attrName>style.visibility</p:attrName>
                                        </p:attrNameLst>
                                      </p:cBhvr>
                                      <p:to>
                                        <p:strVal val="visible"/>
                                      </p:to>
                                    </p:set>
                                    <p:animEffect transition="in" filter="blinds(horizontal)">
                                      <p:cBhvr>
                                        <p:cTn id="77" dur="500"/>
                                        <p:tgtEl>
                                          <p:spTgt spid="8909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9106"/>
                                        </p:tgtEl>
                                        <p:attrNameLst>
                                          <p:attrName>style.visibility</p:attrName>
                                        </p:attrNameLst>
                                      </p:cBhvr>
                                      <p:to>
                                        <p:strVal val="visible"/>
                                      </p:to>
                                    </p:set>
                                    <p:animEffect transition="in" filter="wipe(down)">
                                      <p:cBhvr>
                                        <p:cTn id="82" dur="500"/>
                                        <p:tgtEl>
                                          <p:spTgt spid="8910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89100"/>
                                        </p:tgtEl>
                                        <p:attrNameLst>
                                          <p:attrName>style.visibility</p:attrName>
                                        </p:attrNameLst>
                                      </p:cBhvr>
                                      <p:to>
                                        <p:strVal val="visible"/>
                                      </p:to>
                                    </p:set>
                                    <p:animEffect transition="in" filter="blinds(horizontal)">
                                      <p:cBhvr>
                                        <p:cTn id="87" dur="500"/>
                                        <p:tgtEl>
                                          <p:spTgt spid="8910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89113"/>
                                        </p:tgtEl>
                                        <p:attrNameLst>
                                          <p:attrName>style.visibility</p:attrName>
                                        </p:attrNameLst>
                                      </p:cBhvr>
                                      <p:to>
                                        <p:strVal val="visible"/>
                                      </p:to>
                                    </p:set>
                                    <p:animEffect transition="in" filter="wipe(down)">
                                      <p:cBhvr>
                                        <p:cTn id="92" dur="500"/>
                                        <p:tgtEl>
                                          <p:spTgt spid="89113"/>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grpId="0" nodeType="clickEffect">
                                  <p:stCondLst>
                                    <p:cond delay="0"/>
                                  </p:stCondLst>
                                  <p:childTnLst>
                                    <p:set>
                                      <p:cBhvr>
                                        <p:cTn id="96" dur="1" fill="hold">
                                          <p:stCondLst>
                                            <p:cond delay="0"/>
                                          </p:stCondLst>
                                        </p:cTn>
                                        <p:tgtEl>
                                          <p:spTgt spid="89115"/>
                                        </p:tgtEl>
                                        <p:attrNameLst>
                                          <p:attrName>style.visibility</p:attrName>
                                        </p:attrNameLst>
                                      </p:cBhvr>
                                      <p:to>
                                        <p:strVal val="visible"/>
                                      </p:to>
                                    </p:set>
                                    <p:animEffect transition="in" filter="dissolve">
                                      <p:cBhvr>
                                        <p:cTn id="97" dur="500"/>
                                        <p:tgtEl>
                                          <p:spTgt spid="8911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89092"/>
                                        </p:tgtEl>
                                        <p:attrNameLst>
                                          <p:attrName>style.visibility</p:attrName>
                                        </p:attrNameLst>
                                      </p:cBhvr>
                                      <p:to>
                                        <p:strVal val="visible"/>
                                      </p:to>
                                    </p:set>
                                    <p:animEffect transition="in" filter="blinds(horizontal)">
                                      <p:cBhvr>
                                        <p:cTn id="102" dur="500"/>
                                        <p:tgtEl>
                                          <p:spTgt spid="8909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89107"/>
                                        </p:tgtEl>
                                        <p:attrNameLst>
                                          <p:attrName>style.visibility</p:attrName>
                                        </p:attrNameLst>
                                      </p:cBhvr>
                                      <p:to>
                                        <p:strVal val="visible"/>
                                      </p:to>
                                    </p:set>
                                    <p:animEffect transition="in" filter="wipe(down)">
                                      <p:cBhvr>
                                        <p:cTn id="107" dur="500"/>
                                        <p:tgtEl>
                                          <p:spTgt spid="89107"/>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89102"/>
                                        </p:tgtEl>
                                        <p:attrNameLst>
                                          <p:attrName>style.visibility</p:attrName>
                                        </p:attrNameLst>
                                      </p:cBhvr>
                                      <p:to>
                                        <p:strVal val="visible"/>
                                      </p:to>
                                    </p:set>
                                    <p:animEffect transition="in" filter="blinds(horizontal)">
                                      <p:cBhvr>
                                        <p:cTn id="112" dur="500"/>
                                        <p:tgtEl>
                                          <p:spTgt spid="8910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89108"/>
                                        </p:tgtEl>
                                        <p:attrNameLst>
                                          <p:attrName>style.visibility</p:attrName>
                                        </p:attrNameLst>
                                      </p:cBhvr>
                                      <p:to>
                                        <p:strVal val="visible"/>
                                      </p:to>
                                    </p:set>
                                    <p:animEffect transition="in" filter="wipe(down)">
                                      <p:cBhvr>
                                        <p:cTn id="117" dur="500"/>
                                        <p:tgtEl>
                                          <p:spTgt spid="89108"/>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89101"/>
                                        </p:tgtEl>
                                        <p:attrNameLst>
                                          <p:attrName>style.visibility</p:attrName>
                                        </p:attrNameLst>
                                      </p:cBhvr>
                                      <p:to>
                                        <p:strVal val="visible"/>
                                      </p:to>
                                    </p:set>
                                    <p:animEffect transition="in" filter="blinds(horizontal)">
                                      <p:cBhvr>
                                        <p:cTn id="122" dur="500"/>
                                        <p:tgtEl>
                                          <p:spTgt spid="8910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grpId="0" nodeType="clickEffect">
                                  <p:stCondLst>
                                    <p:cond delay="0"/>
                                  </p:stCondLst>
                                  <p:childTnLst>
                                    <p:set>
                                      <p:cBhvr>
                                        <p:cTn id="126" dur="1" fill="hold">
                                          <p:stCondLst>
                                            <p:cond delay="0"/>
                                          </p:stCondLst>
                                        </p:cTn>
                                        <p:tgtEl>
                                          <p:spTgt spid="89109"/>
                                        </p:tgtEl>
                                        <p:attrNameLst>
                                          <p:attrName>style.visibility</p:attrName>
                                        </p:attrNameLst>
                                      </p:cBhvr>
                                      <p:to>
                                        <p:strVal val="visible"/>
                                      </p:to>
                                    </p:set>
                                    <p:animEffect transition="in" filter="wipe(down)">
                                      <p:cBhvr>
                                        <p:cTn id="127" dur="500"/>
                                        <p:tgtEl>
                                          <p:spTgt spid="89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nimBg="1"/>
      <p:bldP spid="89093" grpId="0" animBg="1"/>
      <p:bldP spid="89094" grpId="0" animBg="1"/>
      <p:bldP spid="89095" grpId="0" animBg="1"/>
      <p:bldP spid="89096" grpId="0" animBg="1"/>
      <p:bldP spid="89097" grpId="0" animBg="1"/>
      <p:bldP spid="89098" grpId="0" animBg="1"/>
      <p:bldP spid="89099" grpId="0" animBg="1"/>
      <p:bldP spid="89100" grpId="0" animBg="1"/>
      <p:bldP spid="89101" grpId="0" animBg="1"/>
      <p:bldP spid="89102" grpId="0" animBg="1"/>
      <p:bldP spid="89103" grpId="0"/>
      <p:bldP spid="89104" grpId="0"/>
      <p:bldP spid="89105" grpId="0"/>
      <p:bldP spid="89106" grpId="0"/>
      <p:bldP spid="89107" grpId="0"/>
      <p:bldP spid="89108" grpId="0"/>
      <p:bldP spid="89109" grpId="0"/>
      <p:bldP spid="89110" grpId="0"/>
      <p:bldP spid="89111" grpId="0"/>
      <p:bldP spid="89113" grpId="0"/>
      <p:bldP spid="89115" grpId="0" animBg="1"/>
      <p:bldP spid="89116" grpId="0" animBg="1"/>
      <p:bldP spid="891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90800"/>
            <a:ext cx="9144000" cy="1447800"/>
          </a:xfrm>
          <a:ln>
            <a:solidFill>
              <a:schemeClr val="accent1"/>
            </a:solidFill>
          </a:ln>
        </p:spPr>
        <p:txBody>
          <a:bodyPr/>
          <a:lstStyle/>
          <a:p>
            <a:pPr eaLnBrk="1" hangingPunct="1"/>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SINH LÝ TIM</a:t>
            </a: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0" y="2514600"/>
            <a:ext cx="9144000" cy="1524000"/>
          </a:xfrm>
          <a:ln>
            <a:solidFill>
              <a:schemeClr val="accent1"/>
            </a:solidFill>
          </a:ln>
        </p:spPr>
        <p:txBody>
          <a:bodyPr/>
          <a:lstStyle/>
          <a:p>
            <a:pPr eaLnBrk="1" hangingPunct="1"/>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r>
              <a:rPr lang="en-US" sz="4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TUẦN HOÀN BẠCH HUYẾT</a:t>
            </a:r>
            <a: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t/>
            </a:r>
            <a:br>
              <a:rPr lang="en-US" sz="5000" b="1">
                <a:solidFill>
                  <a:srgbClr val="FF0000"/>
                </a:solidFill>
                <a:latin typeface="Times New Roman" panose="02020603050405020304" pitchFamily="18" charset="0"/>
                <a:ea typeface="Verdana" panose="020B0604030504040204" pitchFamily="34" charset="0"/>
                <a:cs typeface="Times New Roman" panose="02020603050405020304" pitchFamily="18" charset="0"/>
              </a:rPr>
            </a:br>
            <a:endParaRPr lang="en-US">
              <a:ea typeface="Verdana" panose="020B0604030504040204" pitchFamily="34"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Content Placeholder 2"/>
          <p:cNvSpPr>
            <a:spLocks noGrp="1"/>
          </p:cNvSpPr>
          <p:nvPr>
            <p:ph idx="1"/>
          </p:nvPr>
        </p:nvSpPr>
        <p:spPr>
          <a:xfrm>
            <a:off x="765175" y="1793875"/>
            <a:ext cx="4611688" cy="3189288"/>
          </a:xfrm>
        </p:spPr>
        <p:txBody>
          <a:bodyPr/>
          <a:lstStyle/>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hưng phấn</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trơ có chu kì</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nhịp điệu</a:t>
            </a:r>
          </a:p>
          <a:p>
            <a:pPr marL="457200" indent="-457200" algn="just">
              <a:lnSpc>
                <a:spcPct val="150000"/>
              </a:lnSpc>
              <a:buFont typeface="Arial" panose="020B0604020202020204" pitchFamily="34" charset="0"/>
              <a:buAutoNum type="arabicPeriod"/>
            </a:pPr>
            <a:r>
              <a:rPr lang="en-US">
                <a:solidFill>
                  <a:srgbClr val="002060"/>
                </a:solidFill>
                <a:latin typeface="Times New Roman" panose="02020603050405020304" pitchFamily="18" charset="0"/>
                <a:cs typeface="Times New Roman" panose="02020603050405020304" pitchFamily="18" charset="0"/>
              </a:rPr>
              <a:t>Tính dẫn truyền</a:t>
            </a:r>
          </a:p>
        </p:txBody>
      </p:sp>
      <p:sp>
        <p:nvSpPr>
          <p:cNvPr id="6"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Content Placeholder 2"/>
          <p:cNvSpPr>
            <a:spLocks noGrp="1"/>
          </p:cNvSpPr>
          <p:nvPr>
            <p:ph idx="1"/>
          </p:nvPr>
        </p:nvSpPr>
        <p:spPr>
          <a:xfrm>
            <a:off x="304800" y="533400"/>
            <a:ext cx="3022600" cy="731838"/>
          </a:xfrm>
        </p:spPr>
        <p:txBody>
          <a:bodyPr/>
          <a:lstStyle/>
          <a:p>
            <a:pPr marL="0" indent="0" algn="just">
              <a:lnSpc>
                <a:spcPct val="150000"/>
              </a:lnSpc>
              <a:buFont typeface="Arial" panose="020B0604020202020204" pitchFamily="34" charset="0"/>
              <a:buNone/>
            </a:pPr>
            <a:r>
              <a:rPr lang="en-US" sz="2800">
                <a:solidFill>
                  <a:srgbClr val="FF0000"/>
                </a:solidFill>
                <a:latin typeface="Times New Roman" panose="02020603050405020304" pitchFamily="18" charset="0"/>
                <a:cs typeface="Times New Roman" panose="02020603050405020304" pitchFamily="18" charset="0"/>
              </a:rPr>
              <a:t>Tính hưng phấn</a:t>
            </a:r>
          </a:p>
        </p:txBody>
      </p:sp>
      <p:sp>
        <p:nvSpPr>
          <p:cNvPr id="150531" name="Content Placeholder 2"/>
          <p:cNvSpPr txBox="1"/>
          <p:nvPr/>
        </p:nvSpPr>
        <p:spPr bwMode="auto">
          <a:xfrm>
            <a:off x="835025" y="5167313"/>
            <a:ext cx="7961313" cy="1490662"/>
          </a:xfrm>
          <a:prstGeom prst="rect">
            <a:avLst/>
          </a:prstGeom>
          <a:noFill/>
          <a:ln w="9525">
            <a:noFill/>
            <a:miter lim="800000"/>
          </a:ln>
        </p:spPr>
        <p:txBody>
          <a:bodyPr/>
          <a:lstStyle/>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rPr>
              <a:t>- Cơ tim đáp ứng kích thích</a:t>
            </a:r>
          </a:p>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rPr>
              <a:t>- Phát sinh điện thế động </a:t>
            </a:r>
            <a:r>
              <a:rPr lang="en-US" sz="28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cơ tim co</a:t>
            </a:r>
          </a:p>
          <a:p>
            <a:pPr algn="just">
              <a:spcBef>
                <a:spcPts val="1000"/>
              </a:spcBef>
              <a:buFont typeface="Arial" panose="020B0604020202020204" pitchFamily="34" charset="0"/>
              <a:buNone/>
            </a:pPr>
            <a:r>
              <a:rPr lang="en-US" sz="28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Quy luật tất cả hoặc không</a:t>
            </a:r>
            <a:endParaRPr lang="en-US" sz="2800">
              <a:solidFill>
                <a:srgbClr val="002060"/>
              </a:solidFill>
              <a:latin typeface="Times New Roman" panose="02020603050405020304" pitchFamily="18" charset="0"/>
              <a:cs typeface="Times New Roman" panose="02020603050405020304" pitchFamily="18" charset="0"/>
            </a:endParaRPr>
          </a:p>
        </p:txBody>
      </p:sp>
      <p:pic>
        <p:nvPicPr>
          <p:cNvPr id="150532" name="Picture 1"/>
          <p:cNvPicPr>
            <a:picLocks noChangeAspect="1"/>
          </p:cNvPicPr>
          <p:nvPr/>
        </p:nvPicPr>
        <p:blipFill>
          <a:blip r:embed="rId3"/>
          <a:srcRect/>
          <a:stretch>
            <a:fillRect/>
          </a:stretch>
        </p:blipFill>
        <p:spPr bwMode="auto">
          <a:xfrm>
            <a:off x="1687513" y="1412875"/>
            <a:ext cx="5286375" cy="3436938"/>
          </a:xfrm>
          <a:prstGeom prst="rect">
            <a:avLst/>
          </a:prstGeom>
          <a:noFill/>
          <a:ln w="9525">
            <a:noFill/>
            <a:miter lim="800000"/>
            <a:headEnd/>
            <a:tailEnd/>
          </a:ln>
        </p:spPr>
      </p:pic>
      <p:sp>
        <p:nvSpPr>
          <p:cNvPr id="150533" name="TextBox 5"/>
          <p:cNvSpPr txBox="1">
            <a:spLocks noChangeArrowheads="1"/>
          </p:cNvSpPr>
          <p:nvPr/>
        </p:nvSpPr>
        <p:spPr bwMode="auto">
          <a:xfrm>
            <a:off x="4306888" y="4368800"/>
            <a:ext cx="1343025" cy="369888"/>
          </a:xfrm>
          <a:prstGeom prst="rect">
            <a:avLst/>
          </a:prstGeom>
          <a:noFill/>
          <a:ln w="9525">
            <a:noFill/>
            <a:miter lim="800000"/>
          </a:ln>
        </p:spPr>
        <p:txBody>
          <a:bodyPr>
            <a:spAutoFit/>
          </a:bodyPr>
          <a:lstStyle/>
          <a:p>
            <a:r>
              <a:rPr lang="en-US">
                <a:latin typeface="Times New Roman" panose="02020603050405020304" pitchFamily="18" charset="0"/>
                <a:cs typeface="Times New Roman" panose="02020603050405020304" pitchFamily="18" charset="0"/>
              </a:rPr>
              <a:t>Thời gian</a:t>
            </a:r>
          </a:p>
        </p:txBody>
      </p:sp>
      <p:sp>
        <p:nvSpPr>
          <p:cNvPr id="150534" name="TextBox 8"/>
          <p:cNvSpPr txBox="1">
            <a:spLocks noChangeArrowheads="1"/>
          </p:cNvSpPr>
          <p:nvPr/>
        </p:nvSpPr>
        <p:spPr bwMode="auto">
          <a:xfrm>
            <a:off x="4816475" y="2281238"/>
            <a:ext cx="1209675" cy="369887"/>
          </a:xfrm>
          <a:prstGeom prst="rect">
            <a:avLst/>
          </a:prstGeom>
          <a:noFill/>
          <a:ln w="9525">
            <a:noFill/>
            <a:miter lim="800000"/>
          </a:ln>
        </p:spPr>
        <p:txBody>
          <a:bodyPr>
            <a:spAutoFit/>
          </a:bodyPr>
          <a:lstStyle/>
          <a:p>
            <a:r>
              <a:rPr lang="en-US" b="1">
                <a:solidFill>
                  <a:srgbClr val="002060"/>
                </a:solidFill>
                <a:latin typeface="Times New Roman" panose="02020603050405020304" pitchFamily="18" charset="0"/>
                <a:cs typeface="Times New Roman" panose="02020603050405020304" pitchFamily="18" charset="0"/>
              </a:rPr>
              <a:t>Cơ tim</a:t>
            </a:r>
          </a:p>
        </p:txBody>
      </p:sp>
      <p:sp>
        <p:nvSpPr>
          <p:cNvPr id="150535" name="TextBox 9"/>
          <p:cNvSpPr txBox="1">
            <a:spLocks noChangeArrowheads="1"/>
          </p:cNvSpPr>
          <p:nvPr/>
        </p:nvSpPr>
        <p:spPr bwMode="auto">
          <a:xfrm>
            <a:off x="2646363" y="1960563"/>
            <a:ext cx="1209675" cy="368300"/>
          </a:xfrm>
          <a:prstGeom prst="rect">
            <a:avLst/>
          </a:prstGeom>
          <a:noFill/>
          <a:ln w="9525">
            <a:noFill/>
            <a:miter lim="800000"/>
          </a:ln>
        </p:spPr>
        <p:txBody>
          <a:bodyPr>
            <a:spAutoFit/>
          </a:bodyPr>
          <a:lstStyle/>
          <a:p>
            <a:r>
              <a:rPr lang="en-US" b="1">
                <a:solidFill>
                  <a:srgbClr val="C00000"/>
                </a:solidFill>
                <a:latin typeface="Times New Roman" panose="02020603050405020304" pitchFamily="18" charset="0"/>
                <a:cs typeface="Times New Roman" panose="02020603050405020304" pitchFamily="18" charset="0"/>
              </a:rPr>
              <a:t>Điện thế</a:t>
            </a:r>
          </a:p>
        </p:txBody>
      </p:sp>
      <p:sp>
        <p:nvSpPr>
          <p:cNvPr id="150536" name="TextBox 10"/>
          <p:cNvSpPr txBox="1">
            <a:spLocks noChangeArrowheads="1"/>
          </p:cNvSpPr>
          <p:nvPr/>
        </p:nvSpPr>
        <p:spPr bwMode="auto">
          <a:xfrm>
            <a:off x="2525713" y="4554538"/>
            <a:ext cx="1552575" cy="368300"/>
          </a:xfrm>
          <a:prstGeom prst="rect">
            <a:avLst/>
          </a:prstGeom>
          <a:noFill/>
          <a:ln w="9525">
            <a:noFill/>
            <a:miter lim="800000"/>
          </a:ln>
        </p:spPr>
        <p:txBody>
          <a:bodyPr>
            <a:spAutoFit/>
          </a:bodyPr>
          <a:lstStyle/>
          <a:p>
            <a:r>
              <a:rPr lang="en-US" b="1">
                <a:solidFill>
                  <a:srgbClr val="002060"/>
                </a:solidFill>
                <a:latin typeface="Times New Roman" panose="02020603050405020304" pitchFamily="18" charset="0"/>
                <a:cs typeface="Times New Roman" panose="02020603050405020304" pitchFamily="18" charset="0"/>
              </a:rPr>
              <a:t>Kích thích</a:t>
            </a:r>
          </a:p>
        </p:txBody>
      </p:sp>
      <p:sp>
        <p:nvSpPr>
          <p:cNvPr id="13" name="Isosceles Triangle 12"/>
          <p:cNvSpPr/>
          <p:nvPr/>
        </p:nvSpPr>
        <p:spPr>
          <a:xfrm>
            <a:off x="2982913" y="4100513"/>
            <a:ext cx="304800" cy="454025"/>
          </a:xfrm>
          <a:prstGeom prs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2"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Content Placeholder 2"/>
          <p:cNvSpPr>
            <a:spLocks noGrp="1"/>
          </p:cNvSpPr>
          <p:nvPr>
            <p:ph idx="1"/>
          </p:nvPr>
        </p:nvSpPr>
        <p:spPr>
          <a:xfrm>
            <a:off x="395288" y="685800"/>
            <a:ext cx="4611687" cy="644525"/>
          </a:xfrm>
        </p:spPr>
        <p:txBody>
          <a:bodyPr/>
          <a:lstStyle/>
          <a:p>
            <a:pPr marL="0" indent="0" algn="just">
              <a:lnSpc>
                <a:spcPct val="150000"/>
              </a:lnSpc>
              <a:buFont typeface="Arial" panose="020B0604020202020204" pitchFamily="34" charset="0"/>
              <a:buNone/>
            </a:pPr>
            <a:r>
              <a:rPr lang="en-US" sz="2800">
                <a:solidFill>
                  <a:srgbClr val="FF0000"/>
                </a:solidFill>
                <a:latin typeface="Times New Roman" panose="02020603050405020304" pitchFamily="18" charset="0"/>
                <a:cs typeface="Times New Roman" panose="02020603050405020304" pitchFamily="18" charset="0"/>
              </a:rPr>
              <a:t>Tính trơ có chu kì</a:t>
            </a:r>
          </a:p>
        </p:txBody>
      </p:sp>
      <p:sp>
        <p:nvSpPr>
          <p:cNvPr id="5" name="Content Placeholder 2"/>
          <p:cNvSpPr txBox="1"/>
          <p:nvPr/>
        </p:nvSpPr>
        <p:spPr>
          <a:xfrm>
            <a:off x="765175" y="4549775"/>
            <a:ext cx="8116888" cy="2112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Không đáp ứng với kích thích khi co.</a:t>
            </a:r>
          </a:p>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Giai đoạn trơ tuyệt đối.</a:t>
            </a:r>
          </a:p>
          <a:p>
            <a:pPr algn="just" fontAlgn="auto">
              <a:lnSpc>
                <a:spcPct val="100000"/>
              </a:lnSpc>
              <a:spcAft>
                <a:spcPts val="0"/>
              </a:spcAft>
              <a:buFontTx/>
              <a:buChar char="-"/>
              <a:defRPr/>
            </a:pPr>
            <a:r>
              <a:rPr lang="en-US">
                <a:solidFill>
                  <a:srgbClr val="002060"/>
                </a:solidFill>
                <a:latin typeface="Times New Roman" panose="02020603050405020304" pitchFamily="18" charset="0"/>
                <a:cs typeface="Times New Roman" panose="02020603050405020304" pitchFamily="18" charset="0"/>
              </a:rPr>
              <a:t>Khi kích thích liên tục </a:t>
            </a:r>
            <a:r>
              <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tim không bị co cứng </a:t>
            </a:r>
          </a:p>
          <a:p>
            <a:pPr marL="0" indent="0" algn="just" fontAlgn="auto">
              <a:lnSpc>
                <a:spcPct val="100000"/>
              </a:lnSpc>
              <a:spcAft>
                <a:spcPts val="0"/>
              </a:spcAft>
              <a:buFont typeface="Arial" panose="020B0604020202020204" pitchFamily="34" charset="0"/>
              <a:buNone/>
              <a:defRPr/>
            </a:pPr>
            <a:r>
              <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phù hợp chức năng bơm máu.</a:t>
            </a:r>
            <a:endParaRPr lang="en-US">
              <a:solidFill>
                <a:srgbClr val="002060"/>
              </a:solidFill>
              <a:latin typeface="Times New Roman" panose="02020603050405020304" pitchFamily="18" charset="0"/>
              <a:cs typeface="Times New Roman" panose="02020603050405020304" pitchFamily="18" charset="0"/>
            </a:endParaRPr>
          </a:p>
        </p:txBody>
      </p:sp>
      <p:pic>
        <p:nvPicPr>
          <p:cNvPr id="151556" name="Picture 2" descr="http://lh5.ggpht.com/_EEHqVeTiyU0/Svwjinz2YLI/AAAAAAAAErc/iQeoi36jyZ4/s1600/image045.jpg"/>
          <p:cNvPicPr>
            <a:picLocks noChangeAspect="1" noChangeArrowheads="1"/>
          </p:cNvPicPr>
          <p:nvPr/>
        </p:nvPicPr>
        <p:blipFill>
          <a:blip r:embed="rId3"/>
          <a:srcRect/>
          <a:stretch>
            <a:fillRect/>
          </a:stretch>
        </p:blipFill>
        <p:spPr bwMode="auto">
          <a:xfrm>
            <a:off x="1600200" y="1395413"/>
            <a:ext cx="5602288" cy="2830512"/>
          </a:xfrm>
          <a:prstGeom prst="rect">
            <a:avLst/>
          </a:prstGeom>
          <a:noFill/>
          <a:ln w="9525">
            <a:noFill/>
            <a:miter lim="800000"/>
            <a:headEnd/>
            <a:tailEnd/>
          </a:ln>
        </p:spPr>
      </p:pic>
      <p:sp>
        <p:nvSpPr>
          <p:cNvPr id="6" name="Isosceles Triangle 5"/>
          <p:cNvSpPr/>
          <p:nvPr/>
        </p:nvSpPr>
        <p:spPr>
          <a:xfrm>
            <a:off x="2614613"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Isosceles Triangle 6"/>
          <p:cNvSpPr/>
          <p:nvPr/>
        </p:nvSpPr>
        <p:spPr>
          <a:xfrm>
            <a:off x="3629025"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Isosceles Triangle 7"/>
          <p:cNvSpPr/>
          <p:nvPr/>
        </p:nvSpPr>
        <p:spPr>
          <a:xfrm>
            <a:off x="4489450" y="3998913"/>
            <a:ext cx="304800" cy="454025"/>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itle 2"/>
          <p:cNvSpPr txBox="1"/>
          <p:nvPr/>
        </p:nvSpPr>
        <p:spPr bwMode="black">
          <a:xfrm>
            <a:off x="76200" y="1524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http://www.vascularconcepts.com/img/patients/conductionsystem.gif"/>
          <p:cNvPicPr>
            <a:picLocks noChangeAspect="1" noChangeArrowheads="1" noCrop="1"/>
          </p:cNvPicPr>
          <p:nvPr/>
        </p:nvPicPr>
        <p:blipFill>
          <a:blip r:embed="rId3"/>
          <a:srcRect/>
          <a:stretch>
            <a:fillRect/>
          </a:stretch>
        </p:blipFill>
        <p:spPr bwMode="auto">
          <a:xfrm>
            <a:off x="2074863" y="1322388"/>
            <a:ext cx="4532312" cy="4224337"/>
          </a:xfrm>
          <a:prstGeom prst="rect">
            <a:avLst/>
          </a:prstGeom>
          <a:noFill/>
          <a:ln w="9525">
            <a:noFill/>
            <a:miter lim="800000"/>
            <a:headEnd/>
            <a:tailEnd/>
          </a:ln>
        </p:spPr>
      </p:pic>
      <p:sp>
        <p:nvSpPr>
          <p:cNvPr id="152579" name="Content Placeholder 2"/>
          <p:cNvSpPr txBox="1"/>
          <p:nvPr/>
        </p:nvSpPr>
        <p:spPr bwMode="auto">
          <a:xfrm>
            <a:off x="176213" y="2698750"/>
            <a:ext cx="2895600" cy="492125"/>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Nút xoang: 100 l/p</a:t>
            </a:r>
          </a:p>
        </p:txBody>
      </p:sp>
      <p:sp>
        <p:nvSpPr>
          <p:cNvPr id="152580" name="Content Placeholder 2"/>
          <p:cNvSpPr txBox="1"/>
          <p:nvPr/>
        </p:nvSpPr>
        <p:spPr bwMode="auto">
          <a:xfrm>
            <a:off x="149225" y="3433763"/>
            <a:ext cx="3516313" cy="492125"/>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Nút nhĩ thất: 50 – 60 l/p</a:t>
            </a:r>
          </a:p>
        </p:txBody>
      </p:sp>
      <p:cxnSp>
        <p:nvCxnSpPr>
          <p:cNvPr id="7" name="Straight Arrow Connector 6"/>
          <p:cNvCxnSpPr/>
          <p:nvPr/>
        </p:nvCxnSpPr>
        <p:spPr>
          <a:xfrm flipV="1">
            <a:off x="2895600" y="2967038"/>
            <a:ext cx="1022350" cy="112712"/>
          </a:xfrm>
          <a:prstGeom prst="straightConnector1">
            <a:avLst/>
          </a:prstGeom>
          <a:ln w="57150">
            <a:solidFill>
              <a:srgbClr val="3399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540125" y="3490913"/>
            <a:ext cx="619125" cy="330200"/>
          </a:xfrm>
          <a:prstGeom prst="straightConnector1">
            <a:avLst/>
          </a:prstGeom>
          <a:ln w="57150">
            <a:solidFill>
              <a:srgbClr val="3399FF"/>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p:cNvSpPr txBox="1"/>
          <p:nvPr/>
        </p:nvSpPr>
        <p:spPr bwMode="auto">
          <a:xfrm>
            <a:off x="6423025" y="1509713"/>
            <a:ext cx="2411413" cy="671512"/>
          </a:xfrm>
          <a:prstGeom prst="rect">
            <a:avLst/>
          </a:prstGeom>
          <a:noFill/>
          <a:ln w="9525">
            <a:noFill/>
            <a:miter lim="800000"/>
          </a:ln>
        </p:spPr>
        <p:txBody>
          <a:bodyPr/>
          <a:lstStyle/>
          <a:p>
            <a:pPr algn="just">
              <a:lnSpc>
                <a:spcPct val="150000"/>
              </a:lnSpc>
              <a:spcBef>
                <a:spcPts val="1000"/>
              </a:spcBef>
              <a:buFont typeface="Arial" panose="020B0604020202020204" pitchFamily="34" charset="0"/>
              <a:buNone/>
            </a:pPr>
            <a:r>
              <a:rPr lang="en-US" sz="2500">
                <a:solidFill>
                  <a:srgbClr val="FF3300"/>
                </a:solidFill>
                <a:latin typeface="Times New Roman" panose="02020603050405020304" pitchFamily="18" charset="0"/>
                <a:cs typeface="Times New Roman" panose="02020603050405020304" pitchFamily="18" charset="0"/>
              </a:rPr>
              <a:t>Tính dẫn truyền</a:t>
            </a:r>
          </a:p>
        </p:txBody>
      </p:sp>
      <p:sp>
        <p:nvSpPr>
          <p:cNvPr id="152591" name="Content Placeholder 2"/>
          <p:cNvSpPr>
            <a:spLocks noGrp="1"/>
          </p:cNvSpPr>
          <p:nvPr>
            <p:ph idx="1"/>
          </p:nvPr>
        </p:nvSpPr>
        <p:spPr>
          <a:xfrm>
            <a:off x="712788" y="1509713"/>
            <a:ext cx="2359025" cy="852487"/>
          </a:xfrm>
        </p:spPr>
        <p:txBody>
          <a:bodyPr/>
          <a:lstStyle/>
          <a:p>
            <a:pPr marL="0" indent="0" algn="just">
              <a:lnSpc>
                <a:spcPct val="150000"/>
              </a:lnSpc>
              <a:buFont typeface="Arial" panose="020B0604020202020204" pitchFamily="34" charset="0"/>
              <a:buNone/>
            </a:pPr>
            <a:r>
              <a:rPr lang="en-US" sz="2500">
                <a:solidFill>
                  <a:srgbClr val="FF3300"/>
                </a:solidFill>
                <a:latin typeface="Times New Roman" panose="02020603050405020304" pitchFamily="18" charset="0"/>
                <a:cs typeface="Times New Roman" panose="02020603050405020304" pitchFamily="18" charset="0"/>
              </a:rPr>
              <a:t>Tính nhịp điệu</a:t>
            </a:r>
          </a:p>
        </p:txBody>
      </p:sp>
      <p:sp>
        <p:nvSpPr>
          <p:cNvPr id="36" name="Content Placeholder 2"/>
          <p:cNvSpPr txBox="1"/>
          <p:nvPr/>
        </p:nvSpPr>
        <p:spPr bwMode="auto">
          <a:xfrm>
            <a:off x="1487488" y="5360988"/>
            <a:ext cx="6707187" cy="1693862"/>
          </a:xfrm>
          <a:prstGeom prst="rect">
            <a:avLst/>
          </a:prstGeom>
          <a:noFill/>
          <a:ln w="9525">
            <a:noFill/>
            <a:miter lim="800000"/>
          </a:ln>
        </p:spPr>
        <p:txBody>
          <a:bodyPr/>
          <a:lstStyle/>
          <a:p>
            <a:pPr algn="ctr">
              <a:lnSpc>
                <a:spcPct val="150000"/>
              </a:lnSpc>
              <a:spcBef>
                <a:spcPts val="1000"/>
              </a:spcBef>
              <a:buFont typeface="Arial" panose="020B0604020202020204" pitchFamily="34" charset="0"/>
              <a:buNone/>
            </a:pPr>
            <a:r>
              <a:rPr lang="en-US" sz="2400">
                <a:solidFill>
                  <a:srgbClr val="660066"/>
                </a:solidFill>
                <a:latin typeface="Times New Roman" panose="02020603050405020304" pitchFamily="18" charset="0"/>
                <a:cs typeface="Times New Roman" panose="02020603050405020304" pitchFamily="18" charset="0"/>
              </a:rPr>
              <a:t>Nếu tách khỏi cơ thể và dinh dưỡng đầy đủ </a:t>
            </a:r>
          </a:p>
          <a:p>
            <a:pPr algn="ctr">
              <a:lnSpc>
                <a:spcPct val="150000"/>
              </a:lnSpc>
              <a:spcBef>
                <a:spcPts val="1000"/>
              </a:spcBef>
              <a:buFont typeface="Arial" panose="020B0604020202020204" pitchFamily="34" charset="0"/>
              <a:buNone/>
            </a:pPr>
            <a:r>
              <a:rPr lang="en-US" sz="2400">
                <a:solidFill>
                  <a:srgbClr val="660066"/>
                </a:solidFill>
                <a:latin typeface="Times New Roman" panose="02020603050405020304" pitchFamily="18" charset="0"/>
                <a:cs typeface="Times New Roman" panose="02020603050405020304" pitchFamily="18" charset="0"/>
                <a:sym typeface="Wingdings" panose="05000000000000000000" pitchFamily="2" charset="2"/>
              </a:rPr>
              <a:t> tim vẫn co bóp nhịp nhàng</a:t>
            </a:r>
            <a:endParaRPr lang="en-US" sz="2400">
              <a:solidFill>
                <a:srgbClr val="660066"/>
              </a:solidFill>
              <a:latin typeface="Times New Roman" panose="02020603050405020304" pitchFamily="18" charset="0"/>
              <a:cs typeface="Times New Roman" panose="02020603050405020304" pitchFamily="18" charset="0"/>
            </a:endParaRPr>
          </a:p>
        </p:txBody>
      </p:sp>
      <p:sp>
        <p:nvSpPr>
          <p:cNvPr id="23"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ĐẶC TÍNH SINH LÝ CƠ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650" name="Group 32"/>
          <p:cNvGrpSpPr/>
          <p:nvPr/>
        </p:nvGrpSpPr>
        <p:grpSpPr bwMode="auto">
          <a:xfrm>
            <a:off x="701675" y="2341563"/>
            <a:ext cx="7851775" cy="3116262"/>
            <a:chOff x="716168" y="3521766"/>
            <a:chExt cx="7852282" cy="3115935"/>
          </a:xfrm>
        </p:grpSpPr>
        <p:grpSp>
          <p:nvGrpSpPr>
            <p:cNvPr id="155652" name="Group 25"/>
            <p:cNvGrpSpPr/>
            <p:nvPr/>
          </p:nvGrpSpPr>
          <p:grpSpPr bwMode="auto">
            <a:xfrm>
              <a:off x="1242022" y="3521766"/>
              <a:ext cx="6598839" cy="1903519"/>
              <a:chOff x="5889" y="4380694"/>
              <a:chExt cx="6598839" cy="1903519"/>
            </a:xfrm>
          </p:grpSpPr>
          <p:sp>
            <p:nvSpPr>
              <p:cNvPr id="7" name="Rectangle 6"/>
              <p:cNvSpPr/>
              <p:nvPr/>
            </p:nvSpPr>
            <p:spPr>
              <a:xfrm>
                <a:off x="1840800" y="4944197"/>
                <a:ext cx="598526"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8" name="Rectangle 7"/>
              <p:cNvSpPr/>
              <p:nvPr/>
            </p:nvSpPr>
            <p:spPr>
              <a:xfrm>
                <a:off x="1145431" y="4944197"/>
                <a:ext cx="598526" cy="598425"/>
              </a:xfrm>
              <a:prstGeom prst="rect">
                <a:avLst/>
              </a:prstGeom>
              <a:solidFill>
                <a:schemeClr val="accent5"/>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9" name="Rectangle 8"/>
              <p:cNvSpPr/>
              <p:nvPr/>
            </p:nvSpPr>
            <p:spPr>
              <a:xfrm>
                <a:off x="3228365" y="4944197"/>
                <a:ext cx="600114"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0" name="Rectangle 9"/>
              <p:cNvSpPr/>
              <p:nvPr/>
            </p:nvSpPr>
            <p:spPr>
              <a:xfrm>
                <a:off x="2534582" y="4944197"/>
                <a:ext cx="598527" cy="598425"/>
              </a:xfrm>
              <a:prstGeom prst="rect">
                <a:avLst/>
              </a:prstGeom>
              <a:solidFill>
                <a:schemeClr val="bg1"/>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1" name="Rectangle 10"/>
              <p:cNvSpPr/>
              <p:nvPr/>
            </p:nvSpPr>
            <p:spPr>
              <a:xfrm>
                <a:off x="4617517" y="4944197"/>
                <a:ext cx="598527"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2" name="Rectangle 11"/>
              <p:cNvSpPr/>
              <p:nvPr/>
            </p:nvSpPr>
            <p:spPr>
              <a:xfrm>
                <a:off x="3923735" y="4944197"/>
                <a:ext cx="598526"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3" name="Rectangle 12"/>
              <p:cNvSpPr/>
              <p:nvPr/>
            </p:nvSpPr>
            <p:spPr>
              <a:xfrm>
                <a:off x="6006669" y="4944197"/>
                <a:ext cx="598526"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4" name="Rectangle 13"/>
              <p:cNvSpPr/>
              <p:nvPr/>
            </p:nvSpPr>
            <p:spPr>
              <a:xfrm>
                <a:off x="5312887" y="4944197"/>
                <a:ext cx="598527" cy="59842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5" name="Rectangle 14"/>
              <p:cNvSpPr/>
              <p:nvPr/>
            </p:nvSpPr>
            <p:spPr>
              <a:xfrm>
                <a:off x="1840800" y="5625163"/>
                <a:ext cx="598526"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6" name="Rectangle 15"/>
              <p:cNvSpPr/>
              <p:nvPr/>
            </p:nvSpPr>
            <p:spPr>
              <a:xfrm>
                <a:off x="1145431" y="5625163"/>
                <a:ext cx="598526" cy="658743"/>
              </a:xfrm>
              <a:prstGeom prst="rect">
                <a:avLst/>
              </a:prstGeom>
              <a:solidFill>
                <a:schemeClr val="bg1"/>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7" name="Rectangle 16"/>
              <p:cNvSpPr/>
              <p:nvPr/>
            </p:nvSpPr>
            <p:spPr>
              <a:xfrm>
                <a:off x="3228365" y="5625163"/>
                <a:ext cx="600114"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8" name="Rectangle 17"/>
              <p:cNvSpPr/>
              <p:nvPr/>
            </p:nvSpPr>
            <p:spPr>
              <a:xfrm>
                <a:off x="2534582" y="5625163"/>
                <a:ext cx="598527" cy="658743"/>
              </a:xfrm>
              <a:prstGeom prst="rect">
                <a:avLst/>
              </a:prstGeom>
              <a:solidFill>
                <a:srgbClr val="CC0066"/>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9" name="Rectangle 18"/>
              <p:cNvSpPr/>
              <p:nvPr/>
            </p:nvSpPr>
            <p:spPr>
              <a:xfrm>
                <a:off x="4617517" y="5625163"/>
                <a:ext cx="598527"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0" name="Rectangle 19"/>
              <p:cNvSpPr/>
              <p:nvPr/>
            </p:nvSpPr>
            <p:spPr>
              <a:xfrm>
                <a:off x="3923735" y="5625163"/>
                <a:ext cx="598526"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1" name="Rectangle 20"/>
              <p:cNvSpPr/>
              <p:nvPr/>
            </p:nvSpPr>
            <p:spPr>
              <a:xfrm>
                <a:off x="6006669" y="5625163"/>
                <a:ext cx="598526"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22" name="Rectangle 21"/>
              <p:cNvSpPr/>
              <p:nvPr/>
            </p:nvSpPr>
            <p:spPr>
              <a:xfrm>
                <a:off x="5312887" y="5625163"/>
                <a:ext cx="598527" cy="658743"/>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55674" name="TextBox 22"/>
              <p:cNvSpPr txBox="1">
                <a:spLocks noChangeArrowheads="1"/>
              </p:cNvSpPr>
              <p:nvPr/>
            </p:nvSpPr>
            <p:spPr bwMode="auto">
              <a:xfrm>
                <a:off x="5889" y="4416712"/>
                <a:ext cx="2061068" cy="461665"/>
              </a:xfrm>
              <a:prstGeom prst="rect">
                <a:avLst/>
              </a:prstGeom>
              <a:noFill/>
              <a:ln w="9525">
                <a:noFill/>
                <a:miter lim="800000"/>
              </a:ln>
            </p:spPr>
            <p:txBody>
              <a:bodyPr>
                <a:spAutoFit/>
              </a:bodyPr>
              <a:lstStyle/>
              <a:p>
                <a:r>
                  <a:rPr lang="en-US" sz="2400">
                    <a:solidFill>
                      <a:srgbClr val="002060"/>
                    </a:solidFill>
                    <a:latin typeface="Times New Roman" panose="02020603050405020304" pitchFamily="18" charset="0"/>
                    <a:cs typeface="Times New Roman" panose="02020603050405020304" pitchFamily="18" charset="0"/>
                  </a:rPr>
                  <a:t>Tâm nhĩ thu</a:t>
                </a:r>
              </a:p>
            </p:txBody>
          </p:sp>
          <p:sp>
            <p:nvSpPr>
              <p:cNvPr id="155675" name="TextBox 23"/>
              <p:cNvSpPr txBox="1">
                <a:spLocks noChangeArrowheads="1"/>
              </p:cNvSpPr>
              <p:nvPr/>
            </p:nvSpPr>
            <p:spPr bwMode="auto">
              <a:xfrm>
                <a:off x="1892101" y="4400147"/>
                <a:ext cx="2122191" cy="461665"/>
              </a:xfrm>
              <a:prstGeom prst="rect">
                <a:avLst/>
              </a:prstGeom>
              <a:noFill/>
              <a:ln w="9525">
                <a:noFill/>
                <a:miter lim="800000"/>
              </a:ln>
            </p:spPr>
            <p:txBody>
              <a:bodyPr>
                <a:spAutoFit/>
              </a:bodyPr>
              <a:lstStyle/>
              <a:p>
                <a:r>
                  <a:rPr lang="en-US" sz="2400">
                    <a:solidFill>
                      <a:srgbClr val="CC0066"/>
                    </a:solidFill>
                    <a:latin typeface="Times New Roman" panose="02020603050405020304" pitchFamily="18" charset="0"/>
                    <a:cs typeface="Times New Roman" panose="02020603050405020304" pitchFamily="18" charset="0"/>
                  </a:rPr>
                  <a:t>Tâm thất thu</a:t>
                </a:r>
              </a:p>
            </p:txBody>
          </p:sp>
          <p:sp>
            <p:nvSpPr>
              <p:cNvPr id="155676" name="TextBox 24"/>
              <p:cNvSpPr txBox="1">
                <a:spLocks noChangeArrowheads="1"/>
              </p:cNvSpPr>
              <p:nvPr/>
            </p:nvSpPr>
            <p:spPr bwMode="auto">
              <a:xfrm>
                <a:off x="4482537" y="4380694"/>
                <a:ext cx="1918263" cy="461665"/>
              </a:xfrm>
              <a:prstGeom prst="rect">
                <a:avLst/>
              </a:prstGeom>
              <a:noFill/>
              <a:ln w="9525">
                <a:noFill/>
                <a:miter lim="800000"/>
              </a:ln>
            </p:spPr>
            <p:txBody>
              <a:bodyPr>
                <a:spAutoFit/>
              </a:bodyPr>
              <a:lstStyle/>
              <a:p>
                <a:r>
                  <a:rPr lang="en-US" sz="2400">
                    <a:solidFill>
                      <a:srgbClr val="00B050"/>
                    </a:solidFill>
                    <a:latin typeface="Times New Roman" panose="02020603050405020304" pitchFamily="18" charset="0"/>
                    <a:cs typeface="Times New Roman" panose="02020603050405020304" pitchFamily="18" charset="0"/>
                  </a:rPr>
                  <a:t>Dãn chung</a:t>
                </a:r>
              </a:p>
            </p:txBody>
          </p:sp>
        </p:grpSp>
        <p:sp>
          <p:nvSpPr>
            <p:cNvPr id="155653" name="TextBox 26"/>
            <p:cNvSpPr txBox="1">
              <a:spLocks noChangeArrowheads="1"/>
            </p:cNvSpPr>
            <p:nvPr/>
          </p:nvSpPr>
          <p:spPr bwMode="auto">
            <a:xfrm>
              <a:off x="716168" y="4137418"/>
              <a:ext cx="1547364" cy="461665"/>
            </a:xfrm>
            <a:prstGeom prst="rect">
              <a:avLst/>
            </a:prstGeom>
            <a:noFill/>
            <a:ln w="9525">
              <a:noFill/>
              <a:miter lim="800000"/>
            </a:ln>
          </p:spPr>
          <p:txBody>
            <a:bodyPr>
              <a:spAutoFit/>
            </a:bodyPr>
            <a:lstStyle/>
            <a:p>
              <a:r>
                <a:rPr lang="en-US" sz="2400">
                  <a:solidFill>
                    <a:srgbClr val="FF3300"/>
                  </a:solidFill>
                  <a:latin typeface="Times New Roman" panose="02020603050405020304" pitchFamily="18" charset="0"/>
                  <a:cs typeface="Times New Roman" panose="02020603050405020304" pitchFamily="18" charset="0"/>
                </a:rPr>
                <a:t>Tâm nhĩ</a:t>
              </a:r>
            </a:p>
          </p:txBody>
        </p:sp>
        <p:sp>
          <p:nvSpPr>
            <p:cNvPr id="155654" name="TextBox 27"/>
            <p:cNvSpPr txBox="1">
              <a:spLocks noChangeArrowheads="1"/>
            </p:cNvSpPr>
            <p:nvPr/>
          </p:nvSpPr>
          <p:spPr bwMode="auto">
            <a:xfrm>
              <a:off x="716168" y="4821369"/>
              <a:ext cx="1547364" cy="461665"/>
            </a:xfrm>
            <a:prstGeom prst="rect">
              <a:avLst/>
            </a:prstGeom>
            <a:noFill/>
            <a:ln w="9525">
              <a:noFill/>
              <a:miter lim="800000"/>
            </a:ln>
          </p:spPr>
          <p:txBody>
            <a:bodyPr>
              <a:spAutoFit/>
            </a:bodyPr>
            <a:lstStyle/>
            <a:p>
              <a:r>
                <a:rPr lang="en-US" sz="2400">
                  <a:solidFill>
                    <a:srgbClr val="FF0000"/>
                  </a:solidFill>
                  <a:latin typeface="Times New Roman" panose="02020603050405020304" pitchFamily="18" charset="0"/>
                  <a:cs typeface="Times New Roman" panose="02020603050405020304" pitchFamily="18" charset="0"/>
                </a:rPr>
                <a:t>Tâm thất</a:t>
              </a:r>
            </a:p>
          </p:txBody>
        </p:sp>
        <p:sp>
          <p:nvSpPr>
            <p:cNvPr id="155655" name="TextBox 28"/>
            <p:cNvSpPr txBox="1">
              <a:spLocks noChangeArrowheads="1"/>
            </p:cNvSpPr>
            <p:nvPr/>
          </p:nvSpPr>
          <p:spPr bwMode="auto">
            <a:xfrm>
              <a:off x="5916168" y="6176036"/>
              <a:ext cx="2652282" cy="461665"/>
            </a:xfrm>
            <a:prstGeom prst="rect">
              <a:avLst/>
            </a:prstGeom>
            <a:noFill/>
            <a:ln w="9525">
              <a:noFill/>
              <a:miter lim="800000"/>
            </a:ln>
          </p:spPr>
          <p:txBody>
            <a:bodyPr>
              <a:spAutoFit/>
            </a:bodyPr>
            <a:lstStyle/>
            <a:p>
              <a:r>
                <a:rPr lang="en-US" sz="2400" i="1">
                  <a:solidFill>
                    <a:srgbClr val="002060"/>
                  </a:solidFill>
                  <a:latin typeface="Times New Roman" panose="02020603050405020304" pitchFamily="18" charset="0"/>
                  <a:cs typeface="Times New Roman" panose="02020603050405020304" pitchFamily="18" charset="0"/>
                </a:rPr>
                <a:t>Đơn vị : 0,1 giây</a:t>
              </a:r>
            </a:p>
          </p:txBody>
        </p:sp>
        <p:sp>
          <p:nvSpPr>
            <p:cNvPr id="155656" name="TextBox 30"/>
            <p:cNvSpPr txBox="1">
              <a:spLocks noChangeArrowheads="1"/>
            </p:cNvSpPr>
            <p:nvPr/>
          </p:nvSpPr>
          <p:spPr bwMode="auto">
            <a:xfrm>
              <a:off x="2451628" y="5508006"/>
              <a:ext cx="2652282" cy="461665"/>
            </a:xfrm>
            <a:prstGeom prst="rect">
              <a:avLst/>
            </a:prstGeom>
            <a:noFill/>
            <a:ln w="9525">
              <a:noFill/>
              <a:miter lim="800000"/>
            </a:ln>
          </p:spPr>
          <p:txBody>
            <a:bodyPr>
              <a:spAutoFit/>
            </a:bodyPr>
            <a:lstStyle/>
            <a:p>
              <a:pPr algn="ctr"/>
              <a:r>
                <a:rPr lang="en-US" sz="2400" b="1" i="1">
                  <a:solidFill>
                    <a:srgbClr val="002060"/>
                  </a:solidFill>
                  <a:latin typeface="Times New Roman" panose="02020603050405020304" pitchFamily="18" charset="0"/>
                  <a:cs typeface="Times New Roman" panose="02020603050405020304" pitchFamily="18" charset="0"/>
                </a:rPr>
                <a:t>TÂM THU</a:t>
              </a:r>
            </a:p>
          </p:txBody>
        </p:sp>
        <p:sp>
          <p:nvSpPr>
            <p:cNvPr id="155657" name="TextBox 31"/>
            <p:cNvSpPr txBox="1">
              <a:spLocks noChangeArrowheads="1"/>
            </p:cNvSpPr>
            <p:nvPr/>
          </p:nvSpPr>
          <p:spPr bwMode="auto">
            <a:xfrm>
              <a:off x="5081817" y="5508006"/>
              <a:ext cx="2652282" cy="461665"/>
            </a:xfrm>
            <a:prstGeom prst="rect">
              <a:avLst/>
            </a:prstGeom>
            <a:noFill/>
            <a:ln w="9525">
              <a:noFill/>
              <a:miter lim="800000"/>
            </a:ln>
          </p:spPr>
          <p:txBody>
            <a:bodyPr>
              <a:spAutoFit/>
            </a:bodyPr>
            <a:lstStyle/>
            <a:p>
              <a:pPr algn="ctr"/>
              <a:r>
                <a:rPr lang="en-US" sz="2400" b="1" i="1">
                  <a:solidFill>
                    <a:srgbClr val="002060"/>
                  </a:solidFill>
                  <a:latin typeface="Times New Roman" panose="02020603050405020304" pitchFamily="18" charset="0"/>
                  <a:cs typeface="Times New Roman" panose="02020603050405020304" pitchFamily="18" charset="0"/>
                </a:rPr>
                <a:t>TÂM TRƯƠNG</a:t>
              </a:r>
            </a:p>
          </p:txBody>
        </p:sp>
      </p:grpSp>
      <p:sp>
        <p:nvSpPr>
          <p:cNvPr id="30" name="Title 2"/>
          <p:cNvSpPr txBox="1"/>
          <p:nvPr/>
        </p:nvSpPr>
        <p:spPr bwMode="black">
          <a:xfrm>
            <a:off x="76200" y="3810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Content Placeholder 2"/>
          <p:cNvSpPr txBox="1"/>
          <p:nvPr/>
        </p:nvSpPr>
        <p:spPr bwMode="auto">
          <a:xfrm>
            <a:off x="533400" y="685800"/>
            <a:ext cx="3703638" cy="649288"/>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500" b="1">
                <a:solidFill>
                  <a:srgbClr val="FF0000"/>
                </a:solidFill>
                <a:latin typeface="Times New Roman" panose="02020603050405020304" pitchFamily="18" charset="0"/>
                <a:cs typeface="Times New Roman" panose="02020603050405020304" pitchFamily="18" charset="0"/>
              </a:rPr>
              <a:t>Tâm nhĩ thu (0.1 giây)</a:t>
            </a:r>
            <a:endParaRPr lang="en-US" sz="250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6675" name="Picture 2" descr="http://www.austincc.edu/apreview/NursingPics/CardiacPics/Picture18.jpg"/>
          <p:cNvPicPr>
            <a:picLocks noGrp="1" noChangeAspect="1" noChangeArrowheads="1"/>
          </p:cNvPicPr>
          <p:nvPr>
            <p:ph idx="1"/>
          </p:nvPr>
        </p:nvPicPr>
        <p:blipFill>
          <a:blip r:embed="rId3"/>
          <a:srcRect l="28719" r="55818" b="46526"/>
          <a:stretch>
            <a:fillRect/>
          </a:stretch>
        </p:blipFill>
        <p:spPr>
          <a:xfrm>
            <a:off x="4665663" y="1095375"/>
            <a:ext cx="3100387" cy="3549650"/>
          </a:xfrm>
        </p:spPr>
      </p:pic>
      <p:pic>
        <p:nvPicPr>
          <p:cNvPr id="156676" name="Picture 2" descr="http://www.austincc.edu/apreview/NursingPics/CardiacPics/Picture18.jpg"/>
          <p:cNvPicPr>
            <a:picLocks noChangeAspect="1" noChangeArrowheads="1"/>
          </p:cNvPicPr>
          <p:nvPr/>
        </p:nvPicPr>
        <p:blipFill>
          <a:blip r:embed="rId3"/>
          <a:srcRect l="14038" r="71732" b="46526"/>
          <a:stretch>
            <a:fillRect/>
          </a:stretch>
        </p:blipFill>
        <p:spPr bwMode="auto">
          <a:xfrm>
            <a:off x="1503363" y="1327150"/>
            <a:ext cx="2711450" cy="3248025"/>
          </a:xfrm>
          <a:prstGeom prst="rect">
            <a:avLst/>
          </a:prstGeom>
          <a:noFill/>
          <a:ln w="9525">
            <a:noFill/>
            <a:miter lim="800000"/>
            <a:headEnd/>
            <a:tailEnd/>
          </a:ln>
        </p:spPr>
      </p:pic>
      <p:sp>
        <p:nvSpPr>
          <p:cNvPr id="156678" name="Content Placeholder 2"/>
          <p:cNvSpPr txBox="1"/>
          <p:nvPr/>
        </p:nvSpPr>
        <p:spPr bwMode="auto">
          <a:xfrm>
            <a:off x="0" y="2271713"/>
            <a:ext cx="1643063"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nhĩ (T)</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79" name="Content Placeholder 2"/>
          <p:cNvSpPr txBox="1"/>
          <p:nvPr/>
        </p:nvSpPr>
        <p:spPr bwMode="auto">
          <a:xfrm>
            <a:off x="0" y="2681288"/>
            <a:ext cx="1643063"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nhĩ (P)</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80" name="Content Placeholder 2"/>
          <p:cNvSpPr txBox="1"/>
          <p:nvPr/>
        </p:nvSpPr>
        <p:spPr bwMode="auto">
          <a:xfrm>
            <a:off x="31750" y="3495675"/>
            <a:ext cx="1641475" cy="650875"/>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thất (T)</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56681" name="Content Placeholder 2"/>
          <p:cNvSpPr txBox="1"/>
          <p:nvPr/>
        </p:nvSpPr>
        <p:spPr bwMode="auto">
          <a:xfrm>
            <a:off x="31750" y="3925888"/>
            <a:ext cx="1641475"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a:solidFill>
                  <a:srgbClr val="660066"/>
                </a:solidFill>
                <a:latin typeface="Times New Roman" panose="02020603050405020304" pitchFamily="18" charset="0"/>
                <a:cs typeface="Times New Roman" panose="02020603050405020304" pitchFamily="18" charset="0"/>
              </a:rPr>
              <a:t>Tâm thất (P)</a:t>
            </a:r>
            <a:endParaRPr lang="en-US" sz="2000">
              <a:solidFill>
                <a:srgbClr val="660066"/>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12"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http://www.austincc.edu/apreview/NursingPics/CardiacPics/Picture18.jpg"/>
          <p:cNvPicPr>
            <a:picLocks noChangeAspect="1" noChangeArrowheads="1"/>
          </p:cNvPicPr>
          <p:nvPr/>
        </p:nvPicPr>
        <p:blipFill>
          <a:blip r:embed="rId3"/>
          <a:srcRect l="49278" r="35014" b="47362"/>
          <a:stretch>
            <a:fillRect/>
          </a:stretch>
        </p:blipFill>
        <p:spPr bwMode="auto">
          <a:xfrm>
            <a:off x="140110" y="1487435"/>
            <a:ext cx="1798241" cy="1909656"/>
          </a:xfrm>
          <a:prstGeom prst="rect">
            <a:avLst/>
          </a:prstGeom>
          <a:noFill/>
          <a:ln w="9525">
            <a:noFill/>
            <a:miter lim="800000"/>
            <a:headEnd/>
            <a:tailEnd/>
          </a:ln>
        </p:spPr>
      </p:pic>
      <p:sp>
        <p:nvSpPr>
          <p:cNvPr id="157699" name="Content Placeholder 2"/>
          <p:cNvSpPr txBox="1"/>
          <p:nvPr/>
        </p:nvSpPr>
        <p:spPr bwMode="auto">
          <a:xfrm>
            <a:off x="574675" y="569913"/>
            <a:ext cx="3703638"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b="1" err="1">
                <a:solidFill>
                  <a:srgbClr val="FF0000"/>
                </a:solidFill>
                <a:latin typeface="Times New Roman" panose="02020603050405020304" pitchFamily="18" charset="0"/>
                <a:cs typeface="Times New Roman" panose="02020603050405020304" pitchFamily="18" charset="0"/>
              </a:rPr>
              <a:t>Tâm</a:t>
            </a:r>
            <a:r>
              <a:rPr lang="en-US" b="1">
                <a:solidFill>
                  <a:srgbClr val="FF0000"/>
                </a:solidFill>
                <a:latin typeface="Times New Roman" panose="02020603050405020304" pitchFamily="18" charset="0"/>
                <a:cs typeface="Times New Roman" panose="02020603050405020304" pitchFamily="18" charset="0"/>
              </a:rPr>
              <a:t> </a:t>
            </a:r>
            <a:r>
              <a:rPr lang="en-US" b="1" err="1">
                <a:solidFill>
                  <a:srgbClr val="FF0000"/>
                </a:solidFill>
                <a:latin typeface="Times New Roman" panose="02020603050405020304" pitchFamily="18" charset="0"/>
                <a:cs typeface="Times New Roman" panose="02020603050405020304" pitchFamily="18" charset="0"/>
              </a:rPr>
              <a:t>thất</a:t>
            </a:r>
            <a:r>
              <a:rPr lang="en-US" b="1">
                <a:solidFill>
                  <a:srgbClr val="FF0000"/>
                </a:solidFill>
                <a:latin typeface="Times New Roman" panose="02020603050405020304" pitchFamily="18" charset="0"/>
                <a:cs typeface="Times New Roman" panose="02020603050405020304" pitchFamily="18" charset="0"/>
              </a:rPr>
              <a:t> </a:t>
            </a:r>
            <a:r>
              <a:rPr lang="en-US" b="1" err="1">
                <a:solidFill>
                  <a:srgbClr val="FF0000"/>
                </a:solidFill>
                <a:latin typeface="Times New Roman" panose="02020603050405020304" pitchFamily="18" charset="0"/>
                <a:cs typeface="Times New Roman" panose="02020603050405020304" pitchFamily="18" charset="0"/>
              </a:rPr>
              <a:t>thu</a:t>
            </a:r>
            <a:r>
              <a:rPr lang="en-US" b="1">
                <a:solidFill>
                  <a:srgbClr val="FF0000"/>
                </a:solidFill>
                <a:latin typeface="Times New Roman" panose="02020603050405020304" pitchFamily="18" charset="0"/>
                <a:cs typeface="Times New Roman" panose="02020603050405020304" pitchFamily="18" charset="0"/>
              </a:rPr>
              <a:t> (0.3 </a:t>
            </a:r>
            <a:r>
              <a:rPr lang="en-US" b="1" err="1">
                <a:solidFill>
                  <a:srgbClr val="FF0000"/>
                </a:solidFill>
                <a:latin typeface="Times New Roman" panose="02020603050405020304" pitchFamily="18" charset="0"/>
                <a:cs typeface="Times New Roman" panose="02020603050405020304" pitchFamily="18" charset="0"/>
              </a:rPr>
              <a:t>giây</a:t>
            </a:r>
            <a:r>
              <a:rPr lang="en-US" b="1">
                <a:solidFill>
                  <a:srgbClr val="FF0000"/>
                </a:solidFill>
                <a:latin typeface="Times New Roman" panose="02020603050405020304" pitchFamily="18" charset="0"/>
                <a:cs typeface="Times New Roman" panose="02020603050405020304" pitchFamily="18" charset="0"/>
              </a:rPr>
              <a:t>)</a:t>
            </a:r>
            <a:endParaRPr lang="en-US">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5" name="Content Placeholder 2"/>
          <p:cNvSpPr txBox="1"/>
          <p:nvPr/>
        </p:nvSpPr>
        <p:spPr>
          <a:xfrm>
            <a:off x="2438399" y="1514474"/>
            <a:ext cx="4179571" cy="16075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err="1">
                <a:solidFill>
                  <a:srgbClr val="CC0066"/>
                </a:solidFill>
                <a:latin typeface="Times New Roman" panose="02020603050405020304" pitchFamily="18" charset="0"/>
                <a:cs typeface="Times New Roman" panose="02020603050405020304" pitchFamily="18" charset="0"/>
              </a:rPr>
              <a:t>Kì</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tăng</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áp</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&gt; </a:t>
            </a:r>
            <a:r>
              <a:rPr lang="en-US" sz="1600" err="1">
                <a:solidFill>
                  <a:srgbClr val="002060"/>
                </a:solidFill>
                <a:latin typeface="Times New Roman" panose="02020603050405020304" pitchFamily="18" charset="0"/>
                <a:cs typeface="Times New Roman" panose="02020603050405020304" pitchFamily="18" charset="0"/>
              </a:rPr>
              <a:t>nhĩ</a:t>
            </a:r>
            <a:r>
              <a:rPr lang="en-US" sz="1600">
                <a:solidFill>
                  <a:srgbClr val="002060"/>
                </a:solidFill>
                <a:latin typeface="Times New Roman" panose="02020603050405020304" pitchFamily="18" charset="0"/>
                <a:cs typeface="Times New Roman" panose="02020603050405020304" pitchFamily="18" charset="0"/>
              </a:rPr>
              <a:t> </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endPar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&lt; </a:t>
            </a:r>
            <a:r>
              <a:rPr lang="en-US" sz="1600" err="1">
                <a:solidFill>
                  <a:srgbClr val="002060"/>
                </a:solidFill>
                <a:latin typeface="Times New Roman" panose="02020603050405020304" pitchFamily="18" charset="0"/>
                <a:cs typeface="Times New Roman" panose="02020603050405020304" pitchFamily="18" charset="0"/>
              </a:rPr>
              <a:t>động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mạch</a:t>
            </a:r>
            <a:r>
              <a:rPr lang="en-US" sz="1600">
                <a:solidFill>
                  <a:srgbClr val="002060"/>
                </a:solidFill>
                <a:latin typeface="Times New Roman" panose="02020603050405020304" pitchFamily="18" charset="0"/>
                <a:cs typeface="Times New Roman" panose="02020603050405020304" pitchFamily="18" charset="0"/>
              </a:rPr>
              <a:t> </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tổ</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chim</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a:p>
            <a:pPr fontAlgn="auto">
              <a:spcAft>
                <a:spcPts val="0"/>
              </a:spcAft>
              <a:buFontTx/>
              <a:buChar char="-"/>
              <a:defRPr/>
            </a:pPr>
            <a:r>
              <a:rPr lang="en-US" sz="1600">
                <a:solidFill>
                  <a:srgbClr val="002060"/>
                </a:solidFill>
                <a:latin typeface="Times New Roman" panose="02020603050405020304" pitchFamily="18" charset="0"/>
                <a:cs typeface="Times New Roman" panose="02020603050405020304" pitchFamily="18" charset="0"/>
              </a:rPr>
              <a:t>Co </a:t>
            </a:r>
            <a:r>
              <a:rPr lang="en-US" sz="1600" err="1">
                <a:solidFill>
                  <a:srgbClr val="002060"/>
                </a:solidFill>
                <a:latin typeface="Times New Roman" panose="02020603050405020304" pitchFamily="18" charset="0"/>
                <a:cs typeface="Times New Roman" panose="02020603050405020304" pitchFamily="18" charset="0"/>
              </a:rPr>
              <a:t>đẳng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trương</a:t>
            </a:r>
            <a:r>
              <a:rPr lang="en-US" sz="1600">
                <a:solidFill>
                  <a:srgbClr val="002060"/>
                </a:solidFill>
                <a:latin typeface="Times New Roman" panose="02020603050405020304" pitchFamily="18" charset="0"/>
                <a:cs typeface="Times New Roman" panose="02020603050405020304" pitchFamily="18" charset="0"/>
              </a:rPr>
              <a:t>.</a:t>
            </a:r>
          </a:p>
          <a:p>
            <a:pPr marL="0" indent="0" fontAlgn="auto">
              <a:spcAft>
                <a:spcPts val="0"/>
              </a:spcAft>
              <a:buFont typeface="Arial" panose="020B0604020202020204" pitchFamily="34" charset="0"/>
              <a:buNone/>
              <a:defRPr/>
            </a:pPr>
            <a:endPar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7701" name="Picture 2" descr="http://www.austincc.edu/apreview/NursingPics/CardiacPics/Picture18.jpg"/>
          <p:cNvPicPr>
            <a:picLocks noChangeAspect="1" noChangeArrowheads="1"/>
          </p:cNvPicPr>
          <p:nvPr/>
        </p:nvPicPr>
        <p:blipFill>
          <a:blip r:embed="rId3"/>
          <a:srcRect l="65324" r="19771" b="47362"/>
          <a:stretch>
            <a:fillRect/>
          </a:stretch>
        </p:blipFill>
        <p:spPr bwMode="auto">
          <a:xfrm>
            <a:off x="152400" y="4038600"/>
            <a:ext cx="1992313" cy="2064031"/>
          </a:xfrm>
          <a:prstGeom prst="rect">
            <a:avLst/>
          </a:prstGeom>
          <a:noFill/>
          <a:ln w="9525">
            <a:noFill/>
            <a:miter lim="800000"/>
            <a:headEnd/>
            <a:tailEnd/>
          </a:ln>
        </p:spPr>
      </p:pic>
      <p:sp>
        <p:nvSpPr>
          <p:cNvPr id="14" name="Content Placeholder 2"/>
          <p:cNvSpPr txBox="1"/>
          <p:nvPr/>
        </p:nvSpPr>
        <p:spPr>
          <a:xfrm>
            <a:off x="2356803" y="3930333"/>
            <a:ext cx="6124575" cy="2540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err="1">
                <a:solidFill>
                  <a:srgbClr val="CC0066"/>
                </a:solidFill>
                <a:latin typeface="Times New Roman" panose="02020603050405020304" pitchFamily="18" charset="0"/>
                <a:cs typeface="Times New Roman" panose="02020603050405020304" pitchFamily="18" charset="0"/>
              </a:rPr>
              <a:t>Kì</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tống</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máu</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Mở</a:t>
            </a:r>
            <a:r>
              <a:rPr lang="en-US" sz="1600">
                <a:solidFill>
                  <a:srgbClr val="002060"/>
                </a:solidFill>
                <a:latin typeface="Times New Roman" panose="02020603050405020304" pitchFamily="18" charset="0"/>
                <a:cs typeface="Times New Roman" panose="02020603050405020304" pitchFamily="18" charset="0"/>
              </a:rPr>
              <a:t> van </a:t>
            </a:r>
            <a:r>
              <a:rPr lang="en-US" sz="1600" err="1">
                <a:solidFill>
                  <a:srgbClr val="002060"/>
                </a:solidFill>
                <a:latin typeface="Times New Roman" panose="02020603050405020304" pitchFamily="18" charset="0"/>
                <a:cs typeface="Times New Roman" panose="02020603050405020304" pitchFamily="18" charset="0"/>
              </a:rPr>
              <a:t>tổ</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chim</a:t>
            </a:r>
            <a:r>
              <a:rPr lang="en-US" sz="1600">
                <a:solidFill>
                  <a:srgbClr val="002060"/>
                </a:solidFill>
                <a:latin typeface="Times New Roman" panose="02020603050405020304" pitchFamily="18" charset="0"/>
                <a:cs typeface="Times New Roman" panose="02020603050405020304" pitchFamily="18" charset="0"/>
              </a:rPr>
              <a:t>.</a:t>
            </a: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Tống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máu</a:t>
            </a:r>
            <a:r>
              <a:rPr lang="en-US" sz="1600">
                <a:solidFill>
                  <a:srgbClr val="002060"/>
                </a:solidFill>
                <a:latin typeface="Times New Roman" panose="02020603050405020304" pitchFamily="18" charset="0"/>
                <a:cs typeface="Times New Roman" panose="02020603050405020304" pitchFamily="18" charset="0"/>
              </a:rPr>
              <a:t>.</a:t>
            </a: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Bơm</a:t>
            </a:r>
            <a:r>
              <a:rPr lang="en-US" sz="1600">
                <a:solidFill>
                  <a:srgbClr val="002060"/>
                </a:solidFill>
                <a:latin typeface="Times New Roman" panose="02020603050405020304" pitchFamily="18" charset="0"/>
                <a:cs typeface="Times New Roman" panose="02020603050405020304" pitchFamily="18" charset="0"/>
              </a:rPr>
              <a:t> 60 – 80 ml </a:t>
            </a:r>
            <a:r>
              <a:rPr lang="en-US" sz="1600" err="1">
                <a:solidFill>
                  <a:srgbClr val="002060"/>
                </a:solidFill>
                <a:latin typeface="Times New Roman" panose="02020603050405020304" pitchFamily="18" charset="0"/>
                <a:cs typeface="Times New Roman" panose="02020603050405020304" pitchFamily="18" charset="0"/>
              </a:rPr>
              <a:t>máu.</a:t>
            </a:r>
            <a:endParaRPr lang="en-US" sz="1600">
              <a:solidFill>
                <a:srgbClr val="002060"/>
              </a:solidFill>
              <a:latin typeface="Times New Roman" panose="02020603050405020304" pitchFamily="18" charset="0"/>
              <a:cs typeface="Times New Roman" panose="02020603050405020304" pitchFamily="18" charset="0"/>
            </a:endParaRPr>
          </a:p>
          <a:p>
            <a:pPr marL="0" indent="0" fontAlgn="auto">
              <a:spcAft>
                <a:spcPts val="0"/>
              </a:spcAft>
              <a:buFont typeface="Arial" panose="020B0604020202020204" pitchFamily="34" charset="0"/>
              <a:buNone/>
              <a:defRPr/>
            </a:pPr>
            <a:endParaRPr lang="en-US">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9" name="Title 2"/>
          <p:cNvSpPr txBox="1"/>
          <p:nvPr/>
        </p:nvSpPr>
        <p:spPr bwMode="black">
          <a:xfrm>
            <a:off x="574675" y="9985"/>
            <a:ext cx="9067800" cy="609600"/>
          </a:xfrm>
          <a:prstGeom prst="rect">
            <a:avLst/>
          </a:prstGeom>
          <a:noFill/>
          <a:ln w="9525">
            <a:noFill/>
            <a:miter lim="800000"/>
          </a:ln>
        </p:spPr>
        <p:txBody>
          <a:bodyPr anchor="ctr"/>
          <a:lstStyle/>
          <a:p>
            <a:pPr algn="ctr">
              <a:defRPr/>
            </a:pPr>
            <a:r>
              <a:rPr lang="en-US" sz="24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pic>
        <p:nvPicPr>
          <p:cNvPr id="2" name="Content Placeholder 1"/>
          <p:cNvPicPr>
            <a:picLocks noGrp="1" noChangeAspect="1"/>
          </p:cNvPicPr>
          <p:nvPr>
            <p:ph idx="1"/>
          </p:nvPr>
        </p:nvPicPr>
        <p:blipFill>
          <a:blip r:embed="rId4"/>
          <a:stretch>
            <a:fillRect/>
          </a:stretch>
        </p:blipFill>
        <p:spPr>
          <a:xfrm>
            <a:off x="6471920" y="1417955"/>
            <a:ext cx="2605405" cy="4526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Content Placeholder 2"/>
          <p:cNvSpPr txBox="1"/>
          <p:nvPr/>
        </p:nvSpPr>
        <p:spPr bwMode="auto">
          <a:xfrm>
            <a:off x="574675" y="722313"/>
            <a:ext cx="6896100" cy="649287"/>
          </a:xfrm>
          <a:prstGeom prst="rect">
            <a:avLst/>
          </a:prstGeom>
          <a:noFill/>
          <a:ln w="9525">
            <a:noFill/>
            <a:miter lim="800000"/>
          </a:ln>
        </p:spPr>
        <p:txBody>
          <a:bodyPr/>
          <a:lstStyle/>
          <a:p>
            <a:pPr>
              <a:lnSpc>
                <a:spcPct val="90000"/>
              </a:lnSpc>
              <a:spcBef>
                <a:spcPts val="1000"/>
              </a:spcBef>
              <a:buFont typeface="Arial" panose="020B0604020202020204" pitchFamily="34" charset="0"/>
              <a:buNone/>
            </a:pPr>
            <a:r>
              <a:rPr lang="en-US" sz="2000" b="1" err="1">
                <a:solidFill>
                  <a:srgbClr val="FF0000"/>
                </a:solidFill>
                <a:latin typeface="Times New Roman" panose="02020603050405020304" pitchFamily="18" charset="0"/>
                <a:cs typeface="Times New Roman" panose="02020603050405020304" pitchFamily="18" charset="0"/>
              </a:rPr>
              <a:t>Giai</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đoạn</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tâm</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trương</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toàn</a:t>
            </a:r>
            <a:r>
              <a:rPr lang="en-US" sz="2000" b="1">
                <a:solidFill>
                  <a:srgbClr val="FF0000"/>
                </a:solidFill>
                <a:latin typeface="Times New Roman" panose="02020603050405020304" pitchFamily="18" charset="0"/>
                <a:cs typeface="Times New Roman" panose="02020603050405020304" pitchFamily="18" charset="0"/>
              </a:rPr>
              <a:t> </a:t>
            </a:r>
            <a:r>
              <a:rPr lang="en-US" sz="2000" b="1" err="1">
                <a:solidFill>
                  <a:srgbClr val="FF0000"/>
                </a:solidFill>
                <a:latin typeface="Times New Roman" panose="02020603050405020304" pitchFamily="18" charset="0"/>
                <a:cs typeface="Times New Roman" panose="02020603050405020304" pitchFamily="18" charset="0"/>
              </a:rPr>
              <a:t>bộ</a:t>
            </a:r>
            <a:r>
              <a:rPr lang="en-US" sz="2000" b="1">
                <a:solidFill>
                  <a:srgbClr val="FF0000"/>
                </a:solidFill>
                <a:latin typeface="Times New Roman" panose="02020603050405020304" pitchFamily="18" charset="0"/>
                <a:cs typeface="Times New Roman" panose="02020603050405020304" pitchFamily="18" charset="0"/>
              </a:rPr>
              <a:t> (0.4 </a:t>
            </a:r>
            <a:r>
              <a:rPr lang="en-US" sz="2000" b="1" err="1">
                <a:solidFill>
                  <a:srgbClr val="FF0000"/>
                </a:solidFill>
                <a:latin typeface="Times New Roman" panose="02020603050405020304" pitchFamily="18" charset="0"/>
                <a:cs typeface="Times New Roman" panose="02020603050405020304" pitchFamily="18" charset="0"/>
              </a:rPr>
              <a:t>giây</a:t>
            </a:r>
            <a:r>
              <a:rPr lang="en-US" sz="2000" b="1">
                <a:solidFill>
                  <a:srgbClr val="FF0000"/>
                </a:solidFill>
                <a:latin typeface="Times New Roman" panose="02020603050405020304" pitchFamily="18" charset="0"/>
                <a:cs typeface="Times New Roman" panose="02020603050405020304" pitchFamily="18" charset="0"/>
              </a:rPr>
              <a:t>)</a:t>
            </a:r>
            <a:endParaRPr lang="en-US" sz="2000">
              <a:solidFill>
                <a:srgbClr val="FF0000"/>
              </a:solidFill>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5" name="Content Placeholder 2"/>
          <p:cNvSpPr txBox="1"/>
          <p:nvPr/>
        </p:nvSpPr>
        <p:spPr>
          <a:xfrm>
            <a:off x="3021013" y="1692275"/>
            <a:ext cx="6122987" cy="194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err="1">
                <a:solidFill>
                  <a:srgbClr val="CC0066"/>
                </a:solidFill>
                <a:latin typeface="Times New Roman" panose="02020603050405020304" pitchFamily="18" charset="0"/>
                <a:cs typeface="Times New Roman" panose="02020603050405020304" pitchFamily="18" charset="0"/>
              </a:rPr>
              <a:t>Giãn</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đồng</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thể</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tích</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giảm</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nhanh</a:t>
            </a:r>
            <a:r>
              <a:rPr lang="en-US" sz="1600">
                <a:solidFill>
                  <a:srgbClr val="002060"/>
                </a:solidFill>
                <a:latin typeface="Times New Roman" panose="02020603050405020304" pitchFamily="18" charset="0"/>
                <a:cs typeface="Times New Roman" panose="02020603050405020304" pitchFamily="18" charset="0"/>
              </a:rPr>
              <a:t>.</a:t>
            </a:r>
          </a:p>
          <a:p>
            <a:pPr marL="0" indent="0" fontAlgn="auto">
              <a:spcAft>
                <a:spcPts val="0"/>
              </a:spcAft>
              <a:buFont typeface="Arial" panose="020B0604020202020204" pitchFamily="34" charset="0"/>
              <a:buNone/>
              <a:defRPr/>
            </a:pP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tổ</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chim</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đóng</a:t>
            </a:r>
            <a:endPar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endParaRPr>
          </a:p>
        </p:txBody>
      </p:sp>
      <p:pic>
        <p:nvPicPr>
          <p:cNvPr id="158724" name="Picture 1"/>
          <p:cNvPicPr>
            <a:picLocks noChangeAspect="1"/>
          </p:cNvPicPr>
          <p:nvPr/>
        </p:nvPicPr>
        <p:blipFill>
          <a:blip r:embed="rId3"/>
          <a:srcRect/>
          <a:stretch>
            <a:fillRect/>
          </a:stretch>
        </p:blipFill>
        <p:spPr bwMode="auto">
          <a:xfrm>
            <a:off x="574675" y="3954463"/>
            <a:ext cx="2074863" cy="2613025"/>
          </a:xfrm>
          <a:prstGeom prst="rect">
            <a:avLst/>
          </a:prstGeom>
          <a:noFill/>
          <a:ln w="9525">
            <a:noFill/>
            <a:miter lim="800000"/>
            <a:headEnd/>
            <a:tailEnd/>
          </a:ln>
        </p:spPr>
      </p:pic>
      <p:sp>
        <p:nvSpPr>
          <p:cNvPr id="12" name="Content Placeholder 2"/>
          <p:cNvSpPr txBox="1"/>
          <p:nvPr/>
        </p:nvSpPr>
        <p:spPr>
          <a:xfrm>
            <a:off x="3178175" y="3954463"/>
            <a:ext cx="6124575" cy="19494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defRPr/>
            </a:pPr>
            <a:r>
              <a:rPr lang="en-US" sz="1600" b="1">
                <a:solidFill>
                  <a:srgbClr val="CC0066"/>
                </a:solidFill>
                <a:latin typeface="Times New Roman" panose="02020603050405020304" pitchFamily="18" charset="0"/>
                <a:cs typeface="Times New Roman" panose="02020603050405020304" pitchFamily="18" charset="0"/>
              </a:rPr>
              <a:t>Tim </a:t>
            </a:r>
            <a:r>
              <a:rPr lang="en-US" sz="1600" b="1" err="1">
                <a:solidFill>
                  <a:srgbClr val="CC0066"/>
                </a:solidFill>
                <a:latin typeface="Times New Roman" panose="02020603050405020304" pitchFamily="18" charset="0"/>
                <a:cs typeface="Times New Roman" panose="02020603050405020304" pitchFamily="18" charset="0"/>
              </a:rPr>
              <a:t>hút</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máu</a:t>
            </a:r>
            <a:r>
              <a:rPr lang="en-US" sz="1600" b="1">
                <a:solidFill>
                  <a:srgbClr val="CC0066"/>
                </a:solidFill>
                <a:latin typeface="Times New Roman" panose="02020603050405020304" pitchFamily="18" charset="0"/>
                <a:cs typeface="Times New Roman" panose="02020603050405020304" pitchFamily="18" charset="0"/>
              </a:rPr>
              <a:t> </a:t>
            </a:r>
            <a:r>
              <a:rPr lang="en-US" sz="1600" b="1" err="1">
                <a:solidFill>
                  <a:srgbClr val="CC0066"/>
                </a:solidFill>
                <a:latin typeface="Times New Roman" panose="02020603050405020304" pitchFamily="18" charset="0"/>
                <a:cs typeface="Times New Roman" panose="02020603050405020304" pitchFamily="18" charset="0"/>
              </a:rPr>
              <a:t>về</a:t>
            </a:r>
            <a:endParaRPr lang="en-US" sz="1600" b="1">
              <a:solidFill>
                <a:srgbClr val="CC0066"/>
              </a:solidFill>
              <a:latin typeface="Times New Roman" panose="02020603050405020304" pitchFamily="18" charset="0"/>
              <a:cs typeface="Times New Roman" panose="02020603050405020304" pitchFamily="18" charset="0"/>
            </a:endParaRPr>
          </a:p>
          <a:p>
            <a:pPr fontAlgn="auto">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Áp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suất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thất</a:t>
            </a:r>
            <a:r>
              <a:rPr lang="en-US" sz="1600">
                <a:solidFill>
                  <a:srgbClr val="002060"/>
                </a:solidFill>
                <a:latin typeface="Times New Roman" panose="02020603050405020304" pitchFamily="18" charset="0"/>
                <a:cs typeface="Times New Roman" panose="02020603050405020304" pitchFamily="18" charset="0"/>
              </a:rPr>
              <a:t> &lt; </a:t>
            </a:r>
            <a:r>
              <a:rPr lang="en-US" sz="1600" err="1">
                <a:solidFill>
                  <a:srgbClr val="002060"/>
                </a:solidFill>
                <a:latin typeface="Times New Roman" panose="02020603050405020304" pitchFamily="18" charset="0"/>
                <a:cs typeface="Times New Roman" panose="02020603050405020304" pitchFamily="18" charset="0"/>
              </a:rPr>
              <a:t>nhĩ</a:t>
            </a:r>
            <a:r>
              <a:rPr lang="en-US" sz="1600">
                <a:solidFill>
                  <a:srgbClr val="002060"/>
                </a:solidFill>
                <a:latin typeface="Times New Roman" panose="02020603050405020304" pitchFamily="18" charset="0"/>
                <a:cs typeface="Times New Roman" panose="02020603050405020304" pitchFamily="18" charset="0"/>
              </a:rPr>
              <a:t> </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van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nhĩ</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thất</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mở</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a:p>
            <a:pPr fontAlgn="auto">
              <a:spcAft>
                <a:spcPts val="0"/>
              </a:spcAft>
              <a:buFontTx/>
              <a:buChar char="-"/>
              <a:defRPr/>
            </a:pP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Tim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hút</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máu</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 </a:t>
            </a:r>
            <a:r>
              <a:rPr lang="en-US" sz="1600" err="1">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về</a:t>
            </a:r>
            <a:r>
              <a:rPr lang="en-US" sz="1600">
                <a:solidFill>
                  <a:srgbClr val="002060"/>
                </a:solidFill>
                <a:latin typeface="Times New Roman" panose="02020603050405020304" pitchFamily="18" charset="0"/>
                <a:cs typeface="Times New Roman" panose="02020603050405020304" pitchFamily="18" charset="0"/>
                <a:sym typeface="Wingdings" panose="05000000000000000000" pitchFamily="2" charset="2"/>
              </a:rPr>
              <a:t>.</a:t>
            </a:r>
          </a:p>
        </p:txBody>
      </p:sp>
      <p:pic>
        <p:nvPicPr>
          <p:cNvPr id="158726" name="Picture 4" descr="http://www.austincc.edu/apreview/NursingPics/CardiacPics/Picture18.jpg"/>
          <p:cNvPicPr>
            <a:picLocks noChangeAspect="1" noChangeArrowheads="1"/>
          </p:cNvPicPr>
          <p:nvPr/>
        </p:nvPicPr>
        <p:blipFill>
          <a:blip r:embed="rId4"/>
          <a:srcRect l="81497" b="47145"/>
          <a:stretch>
            <a:fillRect/>
          </a:stretch>
        </p:blipFill>
        <p:spPr bwMode="auto">
          <a:xfrm>
            <a:off x="407988" y="1322388"/>
            <a:ext cx="2444750" cy="2497137"/>
          </a:xfrm>
          <a:prstGeom prst="rect">
            <a:avLst/>
          </a:prstGeom>
          <a:noFill/>
          <a:ln w="9525">
            <a:noFill/>
            <a:miter lim="800000"/>
            <a:headEnd/>
            <a:tailEnd/>
          </a:ln>
        </p:spPr>
      </p:pic>
      <p:sp>
        <p:nvSpPr>
          <p:cNvPr id="9" name="Title 2"/>
          <p:cNvSpPr txBox="1"/>
          <p:nvPr/>
        </p:nvSpPr>
        <p:spPr bwMode="black">
          <a:xfrm>
            <a:off x="76200" y="76200"/>
            <a:ext cx="9067800" cy="609600"/>
          </a:xfrm>
          <a:prstGeom prst="rect">
            <a:avLst/>
          </a:prstGeom>
          <a:noFill/>
          <a:ln w="9525">
            <a:noFill/>
            <a:miter lim="800000"/>
          </a:ln>
        </p:spPr>
        <p:txBody>
          <a:bodyPr anchor="ctr"/>
          <a:lstStyle/>
          <a:p>
            <a:pPr algn="ctr">
              <a:defRPr/>
            </a:pPr>
            <a:r>
              <a:rPr lang="en-US" sz="2400" b="1">
                <a:solidFill>
                  <a:srgbClr val="FF0000"/>
                </a:solidFill>
                <a:latin typeface="Times New Roman" panose="02020603050405020304" pitchFamily="18" charset="0"/>
                <a:ea typeface="+mj-ea"/>
                <a:cs typeface="Times New Roman" panose="02020603050405020304" pitchFamily="18" charset="0"/>
              </a:rPr>
              <a:t>CHU KỲ HOẠT ĐỘNG CỦA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3"/>
          <p:cNvSpPr txBox="1">
            <a:spLocks noChangeArrowheads="1"/>
          </p:cNvSpPr>
          <p:nvPr/>
        </p:nvSpPr>
        <p:spPr bwMode="auto">
          <a:xfrm>
            <a:off x="182563" y="1541463"/>
            <a:ext cx="2730500" cy="574675"/>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b="1">
                <a:solidFill>
                  <a:srgbClr val="002060"/>
                </a:solidFill>
                <a:latin typeface="Times New Roman" panose="02020603050405020304" pitchFamily="18" charset="0"/>
                <a:cs typeface="Times New Roman" panose="02020603050405020304" pitchFamily="18" charset="0"/>
              </a:rPr>
              <a:t>Cung lượng tim</a:t>
            </a:r>
            <a:endParaRPr lang="en-SG" sz="2400" b="1">
              <a:solidFill>
                <a:srgbClr val="002060"/>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3465513" y="1531938"/>
            <a:ext cx="2032000" cy="576262"/>
          </a:xfrm>
          <a:prstGeom prst="rect">
            <a:avLst/>
          </a:prstGeom>
          <a:ln w="9525">
            <a:solidFill>
              <a:srgbClr val="00B050"/>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Bef>
                <a:spcPts val="0"/>
              </a:spcBef>
              <a:spcAft>
                <a:spcPts val="0"/>
              </a:spcAft>
              <a:buFont typeface="Arial" panose="020B0604020202020204" pitchFamily="34" charset="0"/>
              <a:buNone/>
              <a:defRPr/>
            </a:pPr>
            <a:r>
              <a:rPr lang="en-US" sz="2400">
                <a:solidFill>
                  <a:schemeClr val="accent2">
                    <a:lumMod val="75000"/>
                  </a:schemeClr>
                </a:solidFill>
                <a:latin typeface="Times New Roman" panose="02020603050405020304" pitchFamily="18" charset="0"/>
                <a:cs typeface="Times New Roman" panose="02020603050405020304" pitchFamily="18" charset="0"/>
              </a:rPr>
              <a:t>Tần số tim</a:t>
            </a:r>
            <a:endParaRPr lang="en-US">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0772" name="Rectangle 3"/>
          <p:cNvSpPr txBox="1">
            <a:spLocks noChangeArrowheads="1"/>
          </p:cNvSpPr>
          <p:nvPr/>
        </p:nvSpPr>
        <p:spPr bwMode="auto">
          <a:xfrm>
            <a:off x="6159500" y="1549400"/>
            <a:ext cx="2730500" cy="592138"/>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0070C0"/>
                </a:solidFill>
                <a:latin typeface="Times New Roman" panose="02020603050405020304" pitchFamily="18" charset="0"/>
                <a:cs typeface="Times New Roman" panose="02020603050405020304" pitchFamily="18" charset="0"/>
              </a:rPr>
              <a:t>Thể tích tâm thu</a:t>
            </a:r>
            <a:endParaRPr lang="en-US" sz="2800">
              <a:solidFill>
                <a:srgbClr val="0070C0"/>
              </a:solidFill>
              <a:latin typeface="Times New Roman" panose="02020603050405020304" pitchFamily="18" charset="0"/>
              <a:cs typeface="Times New Roman" panose="02020603050405020304" pitchFamily="18" charset="0"/>
            </a:endParaRPr>
          </a:p>
        </p:txBody>
      </p:sp>
      <p:sp>
        <p:nvSpPr>
          <p:cNvPr id="160773" name="Rectangle 3"/>
          <p:cNvSpPr txBox="1">
            <a:spLocks noChangeArrowheads="1"/>
          </p:cNvSpPr>
          <p:nvPr/>
        </p:nvSpPr>
        <p:spPr bwMode="auto">
          <a:xfrm>
            <a:off x="2689225" y="1676400"/>
            <a:ext cx="998538"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0774" name="Rectangle 3"/>
          <p:cNvSpPr txBox="1">
            <a:spLocks noChangeArrowheads="1"/>
          </p:cNvSpPr>
          <p:nvPr/>
        </p:nvSpPr>
        <p:spPr bwMode="auto">
          <a:xfrm>
            <a:off x="5329238" y="1625600"/>
            <a:ext cx="998537"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X</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0775" name="TextBox 12"/>
          <p:cNvSpPr txBox="1">
            <a:spLocks noChangeArrowheads="1"/>
          </p:cNvSpPr>
          <p:nvPr/>
        </p:nvSpPr>
        <p:spPr bwMode="auto">
          <a:xfrm>
            <a:off x="841375" y="762000"/>
            <a:ext cx="6931025" cy="460375"/>
          </a:xfrm>
          <a:prstGeom prst="rect">
            <a:avLst/>
          </a:prstGeom>
          <a:noFill/>
          <a:ln w="9525">
            <a:noFill/>
            <a:miter lim="800000"/>
          </a:ln>
        </p:spPr>
        <p:txBody>
          <a:bodyPr>
            <a:spAutoFit/>
          </a:bodyPr>
          <a:lstStyle/>
          <a:p>
            <a:pPr marL="228600" lvl="1" algn="ctr"/>
            <a:r>
              <a:rPr lang="en-US" sz="2400" b="1">
                <a:solidFill>
                  <a:srgbClr val="FF0000"/>
                </a:solidFill>
                <a:latin typeface="Times New Roman" panose="02020603050405020304" pitchFamily="18" charset="0"/>
                <a:cs typeface="Times New Roman" panose="02020603050405020304" pitchFamily="18" charset="0"/>
              </a:rPr>
              <a:t>Lượng máu tim bơm ra trong 1 phút</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4" name="TextBox 13"/>
          <p:cNvSpPr txBox="1">
            <a:spLocks noChangeArrowheads="1"/>
          </p:cNvSpPr>
          <p:nvPr/>
        </p:nvSpPr>
        <p:spPr bwMode="auto">
          <a:xfrm>
            <a:off x="6588125" y="2170113"/>
            <a:ext cx="1873250"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80 ml</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5" name="TextBox 14"/>
          <p:cNvSpPr txBox="1">
            <a:spLocks noChangeArrowheads="1"/>
          </p:cNvSpPr>
          <p:nvPr/>
        </p:nvSpPr>
        <p:spPr bwMode="auto">
          <a:xfrm>
            <a:off x="3284538" y="2179638"/>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70 lần/ 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 name="TextBox 15"/>
          <p:cNvSpPr txBox="1">
            <a:spLocks noChangeArrowheads="1"/>
          </p:cNvSpPr>
          <p:nvPr/>
        </p:nvSpPr>
        <p:spPr bwMode="auto">
          <a:xfrm>
            <a:off x="476250" y="2195513"/>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5600ml/</a:t>
            </a:r>
            <a:r>
              <a:rPr lang="en-US" sz="2400" b="1" err="1">
                <a:solidFill>
                  <a:srgbClr val="7030A0"/>
                </a:solidFill>
                <a:latin typeface="Times New Roman" panose="02020603050405020304" pitchFamily="18" charset="0"/>
                <a:cs typeface="Times New Roman" panose="02020603050405020304" pitchFamily="18" charset="0"/>
              </a:rPr>
              <a:t>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1050925" y="3529013"/>
            <a:ext cx="3008313" cy="830262"/>
          </a:xfrm>
          <a:prstGeom prst="rect">
            <a:avLst/>
          </a:prstGeom>
          <a:noFill/>
        </p:spPr>
        <p:txBody>
          <a:bodyPr>
            <a:spAutoFit/>
          </a:bodyPr>
          <a:lstStyle/>
          <a:p>
            <a:pPr marL="228600" lvl="1" algn="ctr" fontAlgn="auto">
              <a:spcBef>
                <a:spcPts val="0"/>
              </a:spcBef>
              <a:spcAft>
                <a:spcPts val="0"/>
              </a:spcAft>
              <a:defRPr/>
            </a:pPr>
            <a:r>
              <a:rPr lang="en-US" sz="2400" b="1">
                <a:solidFill>
                  <a:schemeClr val="accent2">
                    <a:lumMod val="75000"/>
                  </a:schemeClr>
                </a:solidFill>
                <a:latin typeface="Times New Roman" panose="02020603050405020304" pitchFamily="18" charset="0"/>
                <a:cs typeface="Times New Roman" panose="02020603050405020304" pitchFamily="18" charset="0"/>
              </a:rPr>
              <a:t>Chậm</a:t>
            </a:r>
          </a:p>
          <a:p>
            <a:pPr marL="228600" lvl="1" algn="ctr" fontAlgn="auto">
              <a:spcBef>
                <a:spcPts val="0"/>
              </a:spcBef>
              <a:spcAft>
                <a:spcPts val="0"/>
              </a:spcAft>
              <a:defRPr/>
            </a:pPr>
            <a:r>
              <a:rPr lang="en-US" sz="2400">
                <a:solidFill>
                  <a:schemeClr val="accent2">
                    <a:lumMod val="75000"/>
                  </a:schemeClr>
                </a:solidFill>
                <a:latin typeface="Times New Roman" panose="02020603050405020304" pitchFamily="18" charset="0"/>
                <a:cs typeface="Times New Roman" panose="02020603050405020304" pitchFamily="18" charset="0"/>
              </a:rPr>
              <a:t>TK phó giao cảm</a:t>
            </a:r>
          </a:p>
        </p:txBody>
      </p:sp>
      <p:sp>
        <p:nvSpPr>
          <p:cNvPr id="19" name="TextBox 18"/>
          <p:cNvSpPr txBox="1"/>
          <p:nvPr/>
        </p:nvSpPr>
        <p:spPr>
          <a:xfrm>
            <a:off x="3984625" y="3486150"/>
            <a:ext cx="2862263" cy="1570038"/>
          </a:xfrm>
          <a:prstGeom prst="rect">
            <a:avLst/>
          </a:prstGeom>
          <a:noFill/>
        </p:spPr>
        <p:txBody>
          <a:bodyPr>
            <a:spAutoFit/>
          </a:bodyPr>
          <a:lstStyle/>
          <a:p>
            <a:pPr marL="228600" lvl="1" algn="ctr" fontAlgn="auto">
              <a:spcBef>
                <a:spcPts val="0"/>
              </a:spcBef>
              <a:spcAft>
                <a:spcPts val="0"/>
              </a:spcAft>
              <a:defRPr/>
            </a:pPr>
            <a:r>
              <a:rPr lang="en-US" sz="2400" b="1" err="1">
                <a:solidFill>
                  <a:schemeClr val="accent2">
                    <a:lumMod val="75000"/>
                  </a:schemeClr>
                </a:solidFill>
                <a:latin typeface="Times New Roman" panose="02020603050405020304" pitchFamily="18" charset="0"/>
                <a:cs typeface="Times New Roman" panose="02020603050405020304" pitchFamily="18" charset="0"/>
              </a:rPr>
              <a:t>Nhanh</a:t>
            </a:r>
            <a:endParaRPr lang="en-US" sz="2400" b="1">
              <a:solidFill>
                <a:schemeClr val="accent2">
                  <a:lumMod val="75000"/>
                </a:schemeClr>
              </a:solidFill>
              <a:latin typeface="Times New Roman" panose="02020603050405020304" pitchFamily="18" charset="0"/>
              <a:cs typeface="Times New Roman" panose="02020603050405020304" pitchFamily="18" charset="0"/>
            </a:endParaRPr>
          </a:p>
          <a:p>
            <a:pPr marL="228600" lvl="1" fontAlgn="auto">
              <a:spcBef>
                <a:spcPts val="0"/>
              </a:spcBef>
              <a:spcAft>
                <a:spcPts val="0"/>
              </a:spcAft>
              <a:defRPr/>
            </a:pPr>
            <a:r>
              <a:rPr lang="en-US" sz="2400" b="1">
                <a:solidFill>
                  <a:schemeClr val="accent2">
                    <a:lumMod val="75000"/>
                  </a:schemeClr>
                </a:solidFill>
                <a:latin typeface="Times New Roman" panose="02020603050405020304" pitchFamily="18" charset="0"/>
                <a:cs typeface="Times New Roman" panose="02020603050405020304" pitchFamily="18" charset="0"/>
              </a:rPr>
              <a:t>- </a:t>
            </a:r>
            <a:r>
              <a:rPr lang="en-US" sz="2400">
                <a:solidFill>
                  <a:schemeClr val="accent2">
                    <a:lumMod val="75000"/>
                  </a:schemeClr>
                </a:solidFill>
                <a:latin typeface="Times New Roman" panose="02020603050405020304" pitchFamily="18" charset="0"/>
                <a:cs typeface="Times New Roman" panose="02020603050405020304" pitchFamily="18" charset="0"/>
              </a:rPr>
              <a:t>TK </a:t>
            </a:r>
            <a:r>
              <a:rPr lang="en-US" sz="2400" err="1">
                <a:solidFill>
                  <a:schemeClr val="accent2">
                    <a:lumMod val="75000"/>
                  </a:schemeClr>
                </a:solidFill>
                <a:latin typeface="Times New Roman" panose="02020603050405020304" pitchFamily="18" charset="0"/>
                <a:cs typeface="Times New Roman" panose="02020603050405020304" pitchFamily="18" charset="0"/>
              </a:rPr>
              <a:t>giao</a:t>
            </a:r>
            <a:r>
              <a:rPr lang="en-US" sz="2400">
                <a:solidFill>
                  <a:schemeClr val="accent2">
                    <a:lumMod val="75000"/>
                  </a:schemeClr>
                </a:solidFill>
                <a:latin typeface="Times New Roman" panose="02020603050405020304" pitchFamily="18" charset="0"/>
                <a:cs typeface="Times New Roman" panose="02020603050405020304" pitchFamily="18" charset="0"/>
              </a:rPr>
              <a:t> </a:t>
            </a:r>
            <a:r>
              <a:rPr lang="en-US" sz="2400" err="1">
                <a:solidFill>
                  <a:schemeClr val="accent2">
                    <a:lumMod val="75000"/>
                  </a:schemeClr>
                </a:solidFill>
                <a:latin typeface="Times New Roman" panose="02020603050405020304" pitchFamily="18" charset="0"/>
                <a:cs typeface="Times New Roman" panose="02020603050405020304" pitchFamily="18" charset="0"/>
              </a:rPr>
              <a:t>cảm</a:t>
            </a:r>
            <a:endParaRPr lang="en-US" sz="2400">
              <a:solidFill>
                <a:schemeClr val="accent2">
                  <a:lumMod val="75000"/>
                </a:schemeClr>
              </a:solidFill>
              <a:latin typeface="Times New Roman" panose="02020603050405020304" pitchFamily="18" charset="0"/>
              <a:cs typeface="Times New Roman" panose="02020603050405020304" pitchFamily="18" charset="0"/>
            </a:endParaRPr>
          </a:p>
          <a:p>
            <a:pPr marL="228600" lvl="1" fontAlgn="auto">
              <a:spcBef>
                <a:spcPts val="0"/>
              </a:spcBef>
              <a:spcAft>
                <a:spcPts val="0"/>
              </a:spcAft>
              <a:defRPr/>
            </a:pPr>
            <a:r>
              <a:rPr lang="en-US" sz="2400">
                <a:solidFill>
                  <a:schemeClr val="accent2">
                    <a:lumMod val="75000"/>
                  </a:schemeClr>
                </a:solidFill>
                <a:latin typeface="Times New Roman" panose="02020603050405020304" pitchFamily="18" charset="0"/>
                <a:cs typeface="Times New Roman" panose="02020603050405020304" pitchFamily="18" charset="0"/>
              </a:rPr>
              <a:t>- Adrenaline (</a:t>
            </a:r>
            <a:r>
              <a:rPr lang="en-US" sz="2400" err="1">
                <a:solidFill>
                  <a:schemeClr val="accent2">
                    <a:lumMod val="75000"/>
                  </a:schemeClr>
                </a:solidFill>
                <a:latin typeface="Times New Roman" panose="02020603050405020304" pitchFamily="18" charset="0"/>
                <a:cs typeface="Times New Roman" panose="02020603050405020304" pitchFamily="18" charset="0"/>
              </a:rPr>
              <a:t>tủy</a:t>
            </a:r>
            <a:r>
              <a:rPr lang="en-US" sz="2400">
                <a:solidFill>
                  <a:schemeClr val="accent2">
                    <a:lumMod val="75000"/>
                  </a:schemeClr>
                </a:solidFill>
                <a:latin typeface="Times New Roman" panose="02020603050405020304" pitchFamily="18" charset="0"/>
                <a:cs typeface="Times New Roman" panose="02020603050405020304" pitchFamily="18" charset="0"/>
              </a:rPr>
              <a:t> </a:t>
            </a:r>
            <a:r>
              <a:rPr lang="en-US" sz="2400" err="1">
                <a:solidFill>
                  <a:schemeClr val="accent2">
                    <a:lumMod val="75000"/>
                  </a:schemeClr>
                </a:solidFill>
                <a:latin typeface="Times New Roman" panose="02020603050405020304" pitchFamily="18" charset="0"/>
                <a:cs typeface="Times New Roman" panose="02020603050405020304" pitchFamily="18" charset="0"/>
              </a:rPr>
              <a:t>thượng</a:t>
            </a:r>
            <a:r>
              <a:rPr lang="en-US" sz="2400">
                <a:solidFill>
                  <a:schemeClr val="accent2">
                    <a:lumMod val="75000"/>
                  </a:schemeClr>
                </a:solidFill>
                <a:latin typeface="Times New Roman" panose="02020603050405020304" pitchFamily="18" charset="0"/>
                <a:cs typeface="Times New Roman" panose="02020603050405020304" pitchFamily="18" charset="0"/>
              </a:rPr>
              <a:t> </a:t>
            </a:r>
            <a:r>
              <a:rPr lang="en-US" sz="2400" err="1">
                <a:solidFill>
                  <a:schemeClr val="accent2">
                    <a:lumMod val="75000"/>
                  </a:schemeClr>
                </a:solidFill>
                <a:latin typeface="Times New Roman" panose="02020603050405020304" pitchFamily="18" charset="0"/>
                <a:cs typeface="Times New Roman" panose="02020603050405020304" pitchFamily="18" charset="0"/>
              </a:rPr>
              <a:t>thận</a:t>
            </a:r>
            <a:r>
              <a:rPr lang="en-US" sz="2400">
                <a:solidFill>
                  <a:schemeClr val="accent2">
                    <a:lumMod val="75000"/>
                  </a:schemeClr>
                </a:solidFill>
                <a:latin typeface="Times New Roman" panose="02020603050405020304" pitchFamily="18" charset="0"/>
                <a:cs typeface="Times New Roman" panose="02020603050405020304" pitchFamily="18" charset="0"/>
              </a:rPr>
              <a:t>)</a:t>
            </a:r>
          </a:p>
        </p:txBody>
      </p:sp>
      <p:sp>
        <p:nvSpPr>
          <p:cNvPr id="20" name="TextBox 19"/>
          <p:cNvSpPr txBox="1">
            <a:spLocks noChangeArrowheads="1"/>
          </p:cNvSpPr>
          <p:nvPr/>
        </p:nvSpPr>
        <p:spPr bwMode="auto">
          <a:xfrm>
            <a:off x="6327775" y="3808413"/>
            <a:ext cx="2862263" cy="831850"/>
          </a:xfrm>
          <a:prstGeom prst="rect">
            <a:avLst/>
          </a:prstGeom>
          <a:noFill/>
          <a:ln w="9525">
            <a:noFill/>
            <a:miter lim="800000"/>
          </a:ln>
        </p:spPr>
        <p:txBody>
          <a:bodyPr>
            <a:spAutoFit/>
          </a:bodyPr>
          <a:lstStyle/>
          <a:p>
            <a:pPr marL="228600" lvl="1" algn="ctr"/>
            <a:r>
              <a:rPr lang="en-US" sz="2400" b="1">
                <a:solidFill>
                  <a:srgbClr val="0070C0"/>
                </a:solidFill>
                <a:latin typeface="Times New Roman" panose="02020603050405020304" pitchFamily="18" charset="0"/>
                <a:cs typeface="Times New Roman" panose="02020603050405020304" pitchFamily="18" charset="0"/>
              </a:rPr>
              <a:t>Lực co </a:t>
            </a:r>
          </a:p>
          <a:p>
            <a:pPr marL="228600" lvl="1" algn="ctr"/>
            <a:r>
              <a:rPr lang="en-US" sz="2400" b="1">
                <a:solidFill>
                  <a:srgbClr val="0070C0"/>
                </a:solidFill>
                <a:latin typeface="Times New Roman" panose="02020603050405020304" pitchFamily="18" charset="0"/>
                <a:cs typeface="Times New Roman" panose="02020603050405020304" pitchFamily="18" charset="0"/>
              </a:rPr>
              <a:t>tâm thất</a:t>
            </a:r>
            <a:endParaRPr lang="en-US" sz="2400">
              <a:solidFill>
                <a:srgbClr val="0070C0"/>
              </a:solidFill>
              <a:latin typeface="Times New Roman" panose="02020603050405020304" pitchFamily="18" charset="0"/>
              <a:cs typeface="Times New Roman" panose="02020603050405020304" pitchFamily="18" charset="0"/>
            </a:endParaRPr>
          </a:p>
        </p:txBody>
      </p:sp>
      <p:cxnSp>
        <p:nvCxnSpPr>
          <p:cNvPr id="22" name="Straight Arrow Connector 21"/>
          <p:cNvCxnSpPr>
            <a:endCxn id="19" idx="0"/>
          </p:cNvCxnSpPr>
          <p:nvPr/>
        </p:nvCxnSpPr>
        <p:spPr>
          <a:xfrm>
            <a:off x="4391025" y="2771775"/>
            <a:ext cx="1023938" cy="71437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689225" y="2771775"/>
            <a:ext cx="1701800" cy="757238"/>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0" idx="0"/>
          </p:cNvCxnSpPr>
          <p:nvPr/>
        </p:nvCxnSpPr>
        <p:spPr>
          <a:xfrm>
            <a:off x="7759700" y="2771775"/>
            <a:ext cx="0" cy="103663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itle 2"/>
          <p:cNvSpPr txBox="1"/>
          <p:nvPr/>
        </p:nvSpPr>
        <p:spPr bwMode="black">
          <a:xfrm>
            <a:off x="76200" y="1524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CUNG LƯỢNG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up)">
                                      <p:cBhvr>
                                        <p:cTn id="18" dur="500"/>
                                        <p:tgtEl>
                                          <p:spTgt spid="24"/>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500"/>
                                        <p:tgtEl>
                                          <p:spTgt spid="29"/>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txBox="1">
            <a:spLocks noChangeArrowheads="1"/>
          </p:cNvSpPr>
          <p:nvPr/>
        </p:nvSpPr>
        <p:spPr bwMode="auto">
          <a:xfrm>
            <a:off x="182563" y="1541463"/>
            <a:ext cx="2730500" cy="574675"/>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Cung lượng tim</a:t>
            </a:r>
            <a:endParaRPr lang="en-SG" sz="2400">
              <a:solidFill>
                <a:srgbClr val="002060"/>
              </a:solidFill>
              <a:latin typeface="Times New Roman" panose="02020603050405020304" pitchFamily="18" charset="0"/>
              <a:cs typeface="Times New Roman" panose="02020603050405020304" pitchFamily="18" charset="0"/>
            </a:endParaRPr>
          </a:p>
        </p:txBody>
      </p:sp>
      <p:sp>
        <p:nvSpPr>
          <p:cNvPr id="6" name="Rectangle 3"/>
          <p:cNvSpPr txBox="1">
            <a:spLocks noChangeArrowheads="1"/>
          </p:cNvSpPr>
          <p:nvPr/>
        </p:nvSpPr>
        <p:spPr>
          <a:xfrm>
            <a:off x="3465513" y="1531938"/>
            <a:ext cx="2032000" cy="576262"/>
          </a:xfrm>
          <a:prstGeom prst="rect">
            <a:avLst/>
          </a:prstGeom>
          <a:ln w="9525">
            <a:solidFill>
              <a:srgbClr val="00B050"/>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Bef>
                <a:spcPts val="0"/>
              </a:spcBef>
              <a:spcAft>
                <a:spcPts val="0"/>
              </a:spcAft>
              <a:buFont typeface="Arial" panose="020B0604020202020204" pitchFamily="34" charset="0"/>
              <a:buNone/>
              <a:defRPr/>
            </a:pPr>
            <a:r>
              <a:rPr lang="en-US" sz="2400">
                <a:solidFill>
                  <a:schemeClr val="accent2">
                    <a:lumMod val="75000"/>
                  </a:schemeClr>
                </a:solidFill>
                <a:latin typeface="Times New Roman" panose="02020603050405020304" pitchFamily="18" charset="0"/>
                <a:cs typeface="Times New Roman" panose="02020603050405020304" pitchFamily="18" charset="0"/>
              </a:rPr>
              <a:t>Tần số tim</a:t>
            </a:r>
            <a:endParaRPr lang="en-US">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161796" name="Rectangle 3"/>
          <p:cNvSpPr txBox="1">
            <a:spLocks noChangeArrowheads="1"/>
          </p:cNvSpPr>
          <p:nvPr/>
        </p:nvSpPr>
        <p:spPr bwMode="auto">
          <a:xfrm>
            <a:off x="6159500" y="1549400"/>
            <a:ext cx="2730500" cy="592138"/>
          </a:xfrm>
          <a:prstGeom prst="rect">
            <a:avLst/>
          </a:prstGeom>
          <a:noFill/>
          <a:ln w="9525">
            <a:solidFill>
              <a:srgbClr val="00B050"/>
            </a:solidFill>
            <a:miter lim="800000"/>
          </a:ln>
        </p:spPr>
        <p:txBody>
          <a:bodyPr anchor="ctr"/>
          <a:lstStyle/>
          <a:p>
            <a:pPr algn="ctr">
              <a:lnSpc>
                <a:spcPct val="90000"/>
              </a:lnSpc>
              <a:buFont typeface="Arial" panose="020B0604020202020204" pitchFamily="34" charset="0"/>
              <a:buNone/>
            </a:pPr>
            <a:r>
              <a:rPr lang="en-US" sz="2400">
                <a:solidFill>
                  <a:srgbClr val="7030A0"/>
                </a:solidFill>
                <a:latin typeface="Times New Roman" panose="02020603050405020304" pitchFamily="18" charset="0"/>
                <a:cs typeface="Times New Roman" panose="02020603050405020304" pitchFamily="18" charset="0"/>
              </a:rPr>
              <a:t>Thể tích tâm thu</a:t>
            </a:r>
            <a:endParaRPr lang="en-US" sz="2800">
              <a:solidFill>
                <a:srgbClr val="7030A0"/>
              </a:solidFill>
              <a:latin typeface="Times New Roman" panose="02020603050405020304" pitchFamily="18" charset="0"/>
              <a:cs typeface="Times New Roman" panose="02020603050405020304" pitchFamily="18" charset="0"/>
            </a:endParaRPr>
          </a:p>
        </p:txBody>
      </p:sp>
      <p:sp>
        <p:nvSpPr>
          <p:cNvPr id="161797" name="Rectangle 3"/>
          <p:cNvSpPr txBox="1">
            <a:spLocks noChangeArrowheads="1"/>
          </p:cNvSpPr>
          <p:nvPr/>
        </p:nvSpPr>
        <p:spPr bwMode="auto">
          <a:xfrm>
            <a:off x="2689225" y="1676400"/>
            <a:ext cx="998538"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161798" name="Rectangle 3"/>
          <p:cNvSpPr txBox="1">
            <a:spLocks noChangeArrowheads="1"/>
          </p:cNvSpPr>
          <p:nvPr/>
        </p:nvSpPr>
        <p:spPr bwMode="auto">
          <a:xfrm>
            <a:off x="5329238" y="1625600"/>
            <a:ext cx="998537" cy="439738"/>
          </a:xfrm>
          <a:prstGeom prst="rect">
            <a:avLst/>
          </a:prstGeom>
          <a:noFill/>
          <a:ln w="9525">
            <a:noFill/>
            <a:miter lim="800000"/>
          </a:ln>
        </p:spPr>
        <p:txBody>
          <a:bodyPr/>
          <a:lstStyle/>
          <a:p>
            <a:pPr algn="ctr">
              <a:lnSpc>
                <a:spcPct val="90000"/>
              </a:lnSpc>
              <a:buFont typeface="Arial" panose="020B0604020202020204" pitchFamily="34" charset="0"/>
              <a:buNone/>
            </a:pPr>
            <a:r>
              <a:rPr lang="en-US" sz="2400">
                <a:solidFill>
                  <a:srgbClr val="002060"/>
                </a:solidFill>
                <a:latin typeface="Times New Roman" panose="02020603050405020304" pitchFamily="18" charset="0"/>
                <a:cs typeface="Times New Roman" panose="02020603050405020304" pitchFamily="18" charset="0"/>
              </a:rPr>
              <a:t>X</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2" name="Striped Right Arrow 1"/>
          <p:cNvSpPr/>
          <p:nvPr/>
        </p:nvSpPr>
        <p:spPr>
          <a:xfrm rot="16200000">
            <a:off x="-584200" y="3636963"/>
            <a:ext cx="2270125" cy="682625"/>
          </a:xfrm>
          <a:prstGeom prst="stripedRightArrow">
            <a:avLst/>
          </a:prstGeom>
          <a:gradFill flip="none" rotWithShape="1">
            <a:gsLst>
              <a:gs pos="0">
                <a:srgbClr val="FF0000"/>
              </a:gs>
              <a:gs pos="92000">
                <a:schemeClr val="bg1"/>
              </a:gs>
              <a:gs pos="100000">
                <a:schemeClr val="bg1"/>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3" name="TextBox 2"/>
          <p:cNvSpPr txBox="1">
            <a:spLocks noChangeArrowheads="1"/>
          </p:cNvSpPr>
          <p:nvPr/>
        </p:nvSpPr>
        <p:spPr bwMode="auto">
          <a:xfrm>
            <a:off x="892175" y="2878138"/>
            <a:ext cx="3621088" cy="1600438"/>
          </a:xfrm>
          <a:prstGeom prst="rect">
            <a:avLst/>
          </a:prstGeom>
          <a:noFill/>
          <a:ln w="9525">
            <a:noFill/>
            <a:miter lim="800000"/>
          </a:ln>
        </p:spPr>
        <p:txBody>
          <a:bodyPr wrap="square">
            <a:spAutoFit/>
          </a:bodyPr>
          <a:lstStyle/>
          <a:p>
            <a:pPr marL="228600" lvl="1" algn="ctr"/>
            <a:r>
              <a:rPr lang="en-US" sz="1600" b="1">
                <a:solidFill>
                  <a:srgbClr val="CC0066"/>
                </a:solidFill>
                <a:latin typeface="Times New Roman" panose="02020603050405020304" pitchFamily="18" charset="0"/>
                <a:cs typeface="Times New Roman" panose="02020603050405020304" pitchFamily="18" charset="0"/>
              </a:rPr>
              <a:t>TĂNG</a:t>
            </a:r>
          </a:p>
          <a:p>
            <a:pPr marL="228600" lvl="1"/>
            <a:r>
              <a:rPr lang="en-US" sz="1600">
                <a:solidFill>
                  <a:srgbClr val="002060"/>
                </a:solidFill>
                <a:latin typeface="Times New Roman" panose="02020603050405020304" pitchFamily="18" charset="0"/>
                <a:cs typeface="Times New Roman" panose="02020603050405020304" pitchFamily="18" charset="0"/>
              </a:rPr>
              <a:t>- Lo </a:t>
            </a:r>
            <a:r>
              <a:rPr lang="en-US" sz="1600" err="1">
                <a:solidFill>
                  <a:srgbClr val="002060"/>
                </a:solidFill>
                <a:latin typeface="Times New Roman" panose="02020603050405020304" pitchFamily="18" charset="0"/>
                <a:cs typeface="Times New Roman" panose="02020603050405020304" pitchFamily="18" charset="0"/>
              </a:rPr>
              <a:t>lắng</a:t>
            </a:r>
            <a:r>
              <a:rPr lang="en-US" sz="1600">
                <a:solidFill>
                  <a:srgbClr val="002060"/>
                </a:solidFill>
                <a:latin typeface="Times New Roman" panose="02020603050405020304" pitchFamily="18" charset="0"/>
                <a:cs typeface="Times New Roman" panose="02020603050405020304" pitchFamily="18" charset="0"/>
              </a:rPr>
              <a:t>, bị </a:t>
            </a:r>
            <a:r>
              <a:rPr lang="en-US" sz="1600" err="1">
                <a:solidFill>
                  <a:srgbClr val="002060"/>
                </a:solidFill>
                <a:latin typeface="Times New Roman" panose="02020603050405020304" pitchFamily="18" charset="0"/>
                <a:cs typeface="Times New Roman" panose="02020603050405020304" pitchFamily="18" charset="0"/>
              </a:rPr>
              <a:t>kích</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thích</a:t>
            </a:r>
            <a:r>
              <a:rPr lang="en-US" sz="1600">
                <a:solidFill>
                  <a:srgbClr val="002060"/>
                </a:solidFill>
                <a:latin typeface="Times New Roman" panose="02020603050405020304" pitchFamily="18" charset="0"/>
                <a:cs typeface="Times New Roman" panose="02020603050405020304" pitchFamily="18" charset="0"/>
              </a:rPr>
              <a:t> </a:t>
            </a:r>
          </a:p>
          <a:p>
            <a:pPr marL="228600" lvl="1"/>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Ăn</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vận</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động</a:t>
            </a:r>
            <a:endParaRPr lang="en-US" sz="1600">
              <a:solidFill>
                <a:srgbClr val="002060"/>
              </a:solidFill>
              <a:latin typeface="Times New Roman" panose="02020603050405020304" pitchFamily="18" charset="0"/>
              <a:cs typeface="Times New Roman" panose="02020603050405020304" pitchFamily="18" charset="0"/>
            </a:endParaRPr>
          </a:p>
          <a:p>
            <a:pPr marL="228600" lvl="1"/>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Nhiệt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đô</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môi</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trường</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cao</a:t>
            </a:r>
            <a:endParaRPr lang="en-US" sz="1600">
              <a:solidFill>
                <a:srgbClr val="002060"/>
              </a:solidFill>
              <a:latin typeface="Times New Roman" panose="02020603050405020304" pitchFamily="18" charset="0"/>
              <a:cs typeface="Times New Roman" panose="02020603050405020304" pitchFamily="18" charset="0"/>
            </a:endParaRPr>
          </a:p>
          <a:p>
            <a:pPr marL="228600" lvl="1"/>
            <a:r>
              <a:rPr lang="en-US" sz="1600">
                <a:solidFill>
                  <a:srgbClr val="002060"/>
                </a:solidFill>
                <a:latin typeface="Times New Roman" panose="02020603050405020304" pitchFamily="18" charset="0"/>
                <a:cs typeface="Times New Roman" panose="02020603050405020304" pitchFamily="18" charset="0"/>
              </a:rPr>
              <a:t>- Có </a:t>
            </a:r>
            <a:r>
              <a:rPr lang="en-US" sz="1600" err="1">
                <a:solidFill>
                  <a:srgbClr val="002060"/>
                </a:solidFill>
                <a:latin typeface="Times New Roman" panose="02020603050405020304" pitchFamily="18" charset="0"/>
                <a:cs typeface="Times New Roman" panose="02020603050405020304" pitchFamily="18" charset="0"/>
              </a:rPr>
              <a:t>thai.</a:t>
            </a:r>
            <a:endParaRPr lang="en-US" sz="1600">
              <a:solidFill>
                <a:srgbClr val="002060"/>
              </a:solidFill>
              <a:latin typeface="Times New Roman" panose="02020603050405020304" pitchFamily="18" charset="0"/>
              <a:cs typeface="Times New Roman" panose="02020603050405020304" pitchFamily="18" charset="0"/>
            </a:endParaRPr>
          </a:p>
          <a:p>
            <a:endParaRPr lang="en-US">
              <a:solidFill>
                <a:srgbClr val="002060"/>
              </a:solidFill>
              <a:latin typeface="Times New Roman" panose="02020603050405020304" pitchFamily="18" charset="0"/>
              <a:cs typeface="Times New Roman" panose="02020603050405020304" pitchFamily="18" charset="0"/>
            </a:endParaRPr>
          </a:p>
        </p:txBody>
      </p:sp>
      <p:sp>
        <p:nvSpPr>
          <p:cNvPr id="10" name="Striped Right Arrow 9"/>
          <p:cNvSpPr/>
          <p:nvPr/>
        </p:nvSpPr>
        <p:spPr>
          <a:xfrm rot="5400000" flipV="1">
            <a:off x="4021138" y="3636963"/>
            <a:ext cx="2270125" cy="682625"/>
          </a:xfrm>
          <a:prstGeom prst="stripedRightArrow">
            <a:avLst/>
          </a:prstGeom>
          <a:gradFill flip="none" rotWithShape="1">
            <a:gsLst>
              <a:gs pos="0">
                <a:srgbClr val="FF0000"/>
              </a:gs>
              <a:gs pos="92000">
                <a:schemeClr val="bg1"/>
              </a:gs>
              <a:gs pos="100000">
                <a:schemeClr val="bg1"/>
              </a:gs>
            </a:gsLst>
            <a:lin ang="108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Times New Roman" panose="02020603050405020304" pitchFamily="18" charset="0"/>
              <a:cs typeface="Times New Roman" panose="02020603050405020304" pitchFamily="18" charset="0"/>
            </a:endParaRPr>
          </a:p>
        </p:txBody>
      </p:sp>
      <p:sp>
        <p:nvSpPr>
          <p:cNvPr id="11" name="TextBox 10"/>
          <p:cNvSpPr txBox="1"/>
          <p:nvPr/>
        </p:nvSpPr>
        <p:spPr>
          <a:xfrm>
            <a:off x="5181600" y="2981325"/>
            <a:ext cx="3962400" cy="1631216"/>
          </a:xfrm>
          <a:prstGeom prst="rect">
            <a:avLst/>
          </a:prstGeom>
          <a:noFill/>
        </p:spPr>
        <p:txBody>
          <a:bodyPr>
            <a:spAutoFit/>
          </a:bodyPr>
          <a:lstStyle/>
          <a:p>
            <a:pPr marL="228600" lvl="1" algn="ctr" fontAlgn="auto">
              <a:spcBef>
                <a:spcPts val="0"/>
              </a:spcBef>
              <a:spcAft>
                <a:spcPts val="0"/>
              </a:spcAft>
              <a:defRPr/>
            </a:pPr>
            <a:r>
              <a:rPr lang="en-US" b="1">
                <a:solidFill>
                  <a:srgbClr val="CC0066"/>
                </a:solidFill>
                <a:latin typeface="Times New Roman" panose="02020603050405020304" pitchFamily="18" charset="0"/>
                <a:cs typeface="Times New Roman" panose="02020603050405020304" pitchFamily="18" charset="0"/>
              </a:rPr>
              <a:t>GIẢM</a:t>
            </a:r>
          </a:p>
          <a:p>
            <a:pPr marL="571500" lvl="1" indent="-342900" fontAlgn="auto">
              <a:spcBef>
                <a:spcPts val="0"/>
              </a:spcBef>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Chuyển</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độ</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ngột</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từ</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nằm</a:t>
            </a:r>
            <a:r>
              <a:rPr lang="en-US" sz="1600">
                <a:solidFill>
                  <a:srgbClr val="002060"/>
                </a:solidFill>
                <a:latin typeface="Times New Roman" panose="02020603050405020304" pitchFamily="18" charset="0"/>
                <a:cs typeface="Times New Roman" panose="02020603050405020304" pitchFamily="18" charset="0"/>
              </a:rPr>
              <a:t> sang </a:t>
            </a:r>
            <a:r>
              <a:rPr lang="en-US" sz="1600" err="1">
                <a:solidFill>
                  <a:srgbClr val="002060"/>
                </a:solidFill>
                <a:latin typeface="Times New Roman" panose="02020603050405020304" pitchFamily="18" charset="0"/>
                <a:cs typeface="Times New Roman" panose="02020603050405020304" pitchFamily="18" charset="0"/>
              </a:rPr>
              <a:t>ngồi</a:t>
            </a:r>
            <a:r>
              <a:rPr lang="en-US" sz="1600">
                <a:solidFill>
                  <a:srgbClr val="002060"/>
                </a:solidFill>
                <a:latin typeface="Times New Roman" panose="02020603050405020304" pitchFamily="18" charset="0"/>
                <a:cs typeface="Times New Roman" panose="02020603050405020304" pitchFamily="18" charset="0"/>
              </a:rPr>
              <a:t>/</a:t>
            </a:r>
            <a:r>
              <a:rPr lang="en-US" sz="1600" err="1">
                <a:solidFill>
                  <a:srgbClr val="002060"/>
                </a:solidFill>
                <a:latin typeface="Times New Roman" panose="02020603050405020304" pitchFamily="18" charset="0"/>
                <a:cs typeface="Times New Roman" panose="02020603050405020304" pitchFamily="18" charset="0"/>
              </a:rPr>
              <a:t>đứng</a:t>
            </a:r>
            <a:r>
              <a:rPr lang="en-US" sz="1600">
                <a:solidFill>
                  <a:srgbClr val="002060"/>
                </a:solidFill>
                <a:latin typeface="Times New Roman" panose="02020603050405020304" pitchFamily="18" charset="0"/>
                <a:cs typeface="Times New Roman" panose="02020603050405020304" pitchFamily="18" charset="0"/>
              </a:rPr>
              <a:t>.</a:t>
            </a:r>
          </a:p>
          <a:p>
            <a:pPr marL="571500" lvl="1" indent="-342900" fontAlgn="auto">
              <a:spcBef>
                <a:spcPts val="0"/>
              </a:spcBef>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Nhịp</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tim</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nhanh</a:t>
            </a:r>
            <a:endParaRPr lang="en-US" sz="1600">
              <a:solidFill>
                <a:srgbClr val="002060"/>
              </a:solidFill>
              <a:latin typeface="Times New Roman" panose="02020603050405020304" pitchFamily="18" charset="0"/>
              <a:cs typeface="Times New Roman" panose="02020603050405020304" pitchFamily="18" charset="0"/>
            </a:endParaRPr>
          </a:p>
          <a:p>
            <a:pPr marL="571500" lvl="1" indent="-342900" fontAlgn="auto">
              <a:spcBef>
                <a:spcPts val="0"/>
              </a:spcBef>
              <a:spcAft>
                <a:spcPts val="0"/>
              </a:spcAft>
              <a:buFontTx/>
              <a:buChar char="-"/>
              <a:defRPr/>
            </a:pPr>
            <a:r>
              <a:rPr lang="en-US" sz="1600" err="1">
                <a:solidFill>
                  <a:srgbClr val="002060"/>
                </a:solidFill>
                <a:latin typeface="Times New Roman" panose="02020603050405020304" pitchFamily="18" charset="0"/>
                <a:cs typeface="Times New Roman" panose="02020603050405020304" pitchFamily="18" charset="0"/>
              </a:rPr>
              <a:t>Suy</a:t>
            </a:r>
            <a:r>
              <a:rPr lang="en-US" sz="1600">
                <a:solidFill>
                  <a:srgbClr val="002060"/>
                </a:solidFill>
                <a:latin typeface="Times New Roman" panose="02020603050405020304" pitchFamily="18" charset="0"/>
                <a:cs typeface="Times New Roman" panose="02020603050405020304" pitchFamily="18" charset="0"/>
              </a:rPr>
              <a:t> </a:t>
            </a:r>
            <a:r>
              <a:rPr lang="en-US" sz="1600" err="1">
                <a:solidFill>
                  <a:srgbClr val="002060"/>
                </a:solidFill>
                <a:latin typeface="Times New Roman" panose="02020603050405020304" pitchFamily="18" charset="0"/>
                <a:cs typeface="Times New Roman" panose="02020603050405020304" pitchFamily="18" charset="0"/>
              </a:rPr>
              <a:t>tim</a:t>
            </a:r>
            <a:endParaRPr lang="en-US" sz="1600">
              <a:solidFill>
                <a:srgbClr val="002060"/>
              </a:solidFill>
              <a:latin typeface="Times New Roman" panose="02020603050405020304" pitchFamily="18" charset="0"/>
              <a:cs typeface="Times New Roman" panose="02020603050405020304" pitchFamily="18" charset="0"/>
            </a:endParaRPr>
          </a:p>
          <a:p>
            <a:pPr fontAlgn="auto">
              <a:spcBef>
                <a:spcPts val="0"/>
              </a:spcBef>
              <a:spcAft>
                <a:spcPts val="0"/>
              </a:spcAft>
              <a:defRPr/>
            </a:pPr>
            <a:endParaRPr lang="en-US">
              <a:solidFill>
                <a:srgbClr val="002060"/>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550988" y="5434013"/>
            <a:ext cx="5611812" cy="1200150"/>
          </a:xfrm>
          <a:prstGeom prst="rect">
            <a:avLst/>
          </a:prstGeom>
          <a:noFill/>
        </p:spPr>
        <p:txBody>
          <a:bodyPr>
            <a:spAutoFit/>
          </a:bodyPr>
          <a:lstStyle/>
          <a:p>
            <a:pPr marL="228600" lvl="1" algn="ctr" fontAlgn="auto">
              <a:spcBef>
                <a:spcPts val="0"/>
              </a:spcBef>
              <a:spcAft>
                <a:spcPts val="0"/>
              </a:spcAft>
              <a:defRPr/>
            </a:pPr>
            <a:r>
              <a:rPr lang="en-US" sz="2400" b="1">
                <a:solidFill>
                  <a:srgbClr val="CC0066"/>
                </a:solidFill>
                <a:latin typeface="Times New Roman" panose="02020603050405020304" pitchFamily="18" charset="0"/>
                <a:cs typeface="Times New Roman" panose="02020603050405020304" pitchFamily="18" charset="0"/>
              </a:rPr>
              <a:t>KHÔNG ĐỔI</a:t>
            </a:r>
          </a:p>
          <a:p>
            <a:pPr marL="571500" lvl="1" indent="-342900" fontAlgn="auto">
              <a:spcBef>
                <a:spcPts val="0"/>
              </a:spcBef>
              <a:spcAft>
                <a:spcPts val="0"/>
              </a:spcAft>
              <a:buFontTx/>
              <a:buChar char="-"/>
              <a:defRPr/>
            </a:pPr>
            <a:r>
              <a:rPr lang="en-US" sz="2400">
                <a:solidFill>
                  <a:srgbClr val="002060"/>
                </a:solidFill>
                <a:latin typeface="Times New Roman" panose="02020603050405020304" pitchFamily="18" charset="0"/>
                <a:cs typeface="Times New Roman" panose="02020603050405020304" pitchFamily="18" charset="0"/>
              </a:rPr>
              <a:t>Ngủ</a:t>
            </a:r>
          </a:p>
          <a:p>
            <a:pPr marL="571500" lvl="1" indent="-342900" fontAlgn="auto">
              <a:spcBef>
                <a:spcPts val="0"/>
              </a:spcBef>
              <a:spcAft>
                <a:spcPts val="0"/>
              </a:spcAft>
              <a:buFontTx/>
              <a:buChar char="-"/>
              <a:defRPr/>
            </a:pPr>
            <a:r>
              <a:rPr lang="en-US" sz="2400">
                <a:solidFill>
                  <a:srgbClr val="002060"/>
                </a:solidFill>
                <a:latin typeface="Times New Roman" panose="02020603050405020304" pitchFamily="18" charset="0"/>
                <a:cs typeface="Times New Roman" panose="02020603050405020304" pitchFamily="18" charset="0"/>
              </a:rPr>
              <a:t>Thay đổi nhẹ nhiệt độ môi trường</a:t>
            </a:r>
          </a:p>
        </p:txBody>
      </p:sp>
      <p:sp>
        <p:nvSpPr>
          <p:cNvPr id="161804" name="TextBox 13"/>
          <p:cNvSpPr txBox="1">
            <a:spLocks noChangeArrowheads="1"/>
          </p:cNvSpPr>
          <p:nvPr/>
        </p:nvSpPr>
        <p:spPr bwMode="auto">
          <a:xfrm>
            <a:off x="6588125" y="2170113"/>
            <a:ext cx="1873250"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80 ml</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1805" name="TextBox 14"/>
          <p:cNvSpPr txBox="1">
            <a:spLocks noChangeArrowheads="1"/>
          </p:cNvSpPr>
          <p:nvPr/>
        </p:nvSpPr>
        <p:spPr bwMode="auto">
          <a:xfrm>
            <a:off x="3284538" y="2179638"/>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70 lần/ 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61806" name="TextBox 15"/>
          <p:cNvSpPr txBox="1">
            <a:spLocks noChangeArrowheads="1"/>
          </p:cNvSpPr>
          <p:nvPr/>
        </p:nvSpPr>
        <p:spPr bwMode="auto">
          <a:xfrm>
            <a:off x="476250" y="2195513"/>
            <a:ext cx="2212975" cy="461962"/>
          </a:xfrm>
          <a:prstGeom prst="rect">
            <a:avLst/>
          </a:prstGeom>
          <a:noFill/>
          <a:ln w="9525">
            <a:noFill/>
            <a:miter lim="800000"/>
          </a:ln>
        </p:spPr>
        <p:txBody>
          <a:bodyPr>
            <a:spAutoFit/>
          </a:bodyPr>
          <a:lstStyle/>
          <a:p>
            <a:pPr marL="228600" lvl="1" algn="ctr"/>
            <a:r>
              <a:rPr lang="en-US" sz="2400" b="1">
                <a:solidFill>
                  <a:srgbClr val="7030A0"/>
                </a:solidFill>
                <a:latin typeface="Times New Roman" panose="02020603050405020304" pitchFamily="18" charset="0"/>
                <a:cs typeface="Times New Roman" panose="02020603050405020304" pitchFamily="18" charset="0"/>
              </a:rPr>
              <a:t>5000ml/phút</a:t>
            </a:r>
            <a:endParaRPr lang="en-US" sz="2400">
              <a:solidFill>
                <a:srgbClr val="7030A0"/>
              </a:solidFill>
              <a:latin typeface="Times New Roman" panose="02020603050405020304" pitchFamily="18" charset="0"/>
              <a:cs typeface="Times New Roman" panose="02020603050405020304" pitchFamily="18" charset="0"/>
            </a:endParaRPr>
          </a:p>
        </p:txBody>
      </p:sp>
      <p:sp>
        <p:nvSpPr>
          <p:cNvPr id="18" name="Title 2"/>
          <p:cNvSpPr txBox="1"/>
          <p:nvPr/>
        </p:nvSpPr>
        <p:spPr bwMode="black">
          <a:xfrm>
            <a:off x="76200" y="304800"/>
            <a:ext cx="9067800" cy="609600"/>
          </a:xfrm>
          <a:prstGeom prst="rect">
            <a:avLst/>
          </a:prstGeom>
          <a:noFill/>
          <a:ln w="9525">
            <a:noFill/>
            <a:miter lim="800000"/>
          </a:ln>
        </p:spPr>
        <p:txBody>
          <a:bodyPr anchor="ctr"/>
          <a:lstStyle/>
          <a:p>
            <a:pPr algn="ctr">
              <a:defRPr/>
            </a:pPr>
            <a:r>
              <a:rPr lang="en-US" sz="4000" b="1">
                <a:solidFill>
                  <a:srgbClr val="FF0000"/>
                </a:solidFill>
                <a:latin typeface="Times New Roman" panose="02020603050405020304" pitchFamily="18" charset="0"/>
                <a:ea typeface="+mj-ea"/>
                <a:cs typeface="Times New Roman" panose="02020603050405020304" pitchFamily="18" charset="0"/>
              </a:rPr>
              <a:t>CUNG LƯỢNG TIM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73320" y="1351915"/>
            <a:ext cx="3525520" cy="2724150"/>
          </a:xfrm>
        </p:spPr>
        <p:txBody>
          <a:bodyPr/>
          <a:lstStyle/>
          <a:p>
            <a:r>
              <a:rPr lang="en-US">
                <a:latin typeface="Times New Roman" panose="02020603050405020304" pitchFamily="18" charset="0"/>
                <a:cs typeface="Times New Roman" panose="02020603050405020304" pitchFamily="18" charset="0"/>
              </a:rPr>
              <a:t>CÁC THÀNH PHẦN CỦA HỆ BẠCH HUYẾT</a:t>
            </a:r>
          </a:p>
        </p:txBody>
      </p:sp>
      <p:graphicFrame>
        <p:nvGraphicFramePr>
          <p:cNvPr id="3" name="Content Placeholder 2"/>
          <p:cNvGraphicFramePr>
            <a:graphicFrameLocks noGrp="1"/>
          </p:cNvGraphicFramePr>
          <p:nvPr>
            <p:ph idx="1"/>
          </p:nvPr>
        </p:nvGraphicFramePr>
        <p:xfrm>
          <a:off x="565150" y="415290"/>
          <a:ext cx="4407535" cy="6233160"/>
        </p:xfrm>
        <a:graphic>
          <a:graphicData uri="http://schemas.openxmlformats.org/presentationml/2006/ole">
            <mc:AlternateContent xmlns:mc="http://schemas.openxmlformats.org/markup-compatibility/2006">
              <mc:Choice xmlns:v="urn:schemas-microsoft-com:vml" Requires="v">
                <p:oleObj spid="_x0000_s1028" r:id="rId3" imgW="2400300" imgH="4343400" progId="Paint.Picture">
                  <p:embed/>
                </p:oleObj>
              </mc:Choice>
              <mc:Fallback>
                <p:oleObj r:id="rId3" imgW="2400300" imgH="4343400" progId="Paint.Picture">
                  <p:embed/>
                  <p:pic>
                    <p:nvPicPr>
                      <p:cNvPr id="0" name="Picture 3"/>
                      <p:cNvPicPr/>
                      <p:nvPr/>
                    </p:nvPicPr>
                    <p:blipFill>
                      <a:blip r:embed="rId4"/>
                      <a:stretch>
                        <a:fillRect/>
                      </a:stretch>
                    </p:blipFill>
                    <p:spPr>
                      <a:xfrm>
                        <a:off x="565150" y="415290"/>
                        <a:ext cx="4407535" cy="623316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idx="1"/>
          </p:nvPr>
        </p:nvSpPr>
        <p:spPr/>
        <p:txBody>
          <a:bodyPr/>
          <a:lstStyle/>
          <a:p>
            <a:r>
              <a:rPr lang="vi-VN" sz="2400" dirty="0">
                <a:latin typeface="+mj-lt"/>
              </a:rPr>
              <a:t>Q: BN bị Nhịp tim nhanh (120 lần/phút). </a:t>
            </a:r>
            <a:r>
              <a:rPr lang="en-US" sz="2400" dirty="0" err="1" smtClean="0">
                <a:latin typeface="+mj-lt"/>
              </a:rPr>
              <a:t>Cung</a:t>
            </a:r>
            <a:r>
              <a:rPr lang="en-US" sz="2400" dirty="0" smtClean="0">
                <a:latin typeface="+mj-lt"/>
              </a:rPr>
              <a:t> </a:t>
            </a:r>
            <a:r>
              <a:rPr lang="en-US" sz="2400" dirty="0" err="1" smtClean="0">
                <a:latin typeface="+mj-lt"/>
              </a:rPr>
              <a:t>Lượng</a:t>
            </a:r>
            <a:r>
              <a:rPr lang="en-US" sz="2400" dirty="0" smtClean="0">
                <a:latin typeface="+mj-lt"/>
              </a:rPr>
              <a:t> Tim </a:t>
            </a:r>
            <a:r>
              <a:rPr lang="vi-VN" sz="2400" dirty="0" smtClean="0">
                <a:latin typeface="+mj-lt"/>
              </a:rPr>
              <a:t>(CO</a:t>
            </a:r>
            <a:r>
              <a:rPr lang="vi-VN" sz="2400" dirty="0">
                <a:latin typeface="+mj-lt"/>
              </a:rPr>
              <a:t>) tăng hay giảm?</a:t>
            </a:r>
          </a:p>
          <a:p>
            <a:r>
              <a:rPr lang="vi-VN" sz="2400" dirty="0">
                <a:latin typeface="+mj-lt"/>
              </a:rPr>
              <a:t>Q: Khi bị tụt HA tại sao mạch BN </a:t>
            </a:r>
            <a:r>
              <a:rPr lang="vi-VN" sz="2400" dirty="0" smtClean="0">
                <a:latin typeface="+mj-lt"/>
              </a:rPr>
              <a:t>nhanh</a:t>
            </a:r>
            <a:r>
              <a:rPr lang="en-US" sz="2400" dirty="0" smtClean="0">
                <a:latin typeface="+mj-lt"/>
              </a:rPr>
              <a:t>? </a:t>
            </a:r>
            <a:r>
              <a:rPr lang="vi-VN" sz="2400" dirty="0" smtClean="0">
                <a:latin typeface="+mj-lt"/>
              </a:rPr>
              <a:t>(https</a:t>
            </a:r>
            <a:r>
              <a:rPr lang="vi-VN" sz="2400" dirty="0">
                <a:latin typeface="+mj-lt"/>
              </a:rPr>
              <a:t>://www.youtube.com/watch?v=xnWDP0fmEag&amp;t=1381s 22:00)</a:t>
            </a:r>
          </a:p>
          <a:p>
            <a:r>
              <a:rPr lang="en-US" sz="2400" dirty="0" smtClean="0">
                <a:latin typeface="+mj-lt"/>
              </a:rPr>
              <a:t>A: </a:t>
            </a:r>
            <a:r>
              <a:rPr lang="en-US" sz="2400" dirty="0" err="1">
                <a:latin typeface="+mj-lt"/>
              </a:rPr>
              <a:t>Khi</a:t>
            </a:r>
            <a:r>
              <a:rPr lang="en-US" sz="2400" dirty="0">
                <a:latin typeface="+mj-lt"/>
              </a:rPr>
              <a:t> </a:t>
            </a:r>
            <a:r>
              <a:rPr lang="en-US" sz="2400" dirty="0" err="1">
                <a:latin typeface="+mj-lt"/>
              </a:rPr>
              <a:t>mạch</a:t>
            </a:r>
            <a:r>
              <a:rPr lang="en-US" sz="2400" dirty="0">
                <a:latin typeface="+mj-lt"/>
              </a:rPr>
              <a:t> </a:t>
            </a:r>
            <a:r>
              <a:rPr lang="en-US" sz="2400" dirty="0" err="1">
                <a:latin typeface="+mj-lt"/>
              </a:rPr>
              <a:t>nhanh</a:t>
            </a:r>
            <a:r>
              <a:rPr lang="en-US" sz="2400" dirty="0">
                <a:latin typeface="+mj-lt"/>
              </a:rPr>
              <a:t> </a:t>
            </a:r>
            <a:r>
              <a:rPr lang="en-US" sz="2400" dirty="0" err="1">
                <a:latin typeface="+mj-lt"/>
              </a:rPr>
              <a:t>thì</a:t>
            </a:r>
            <a:r>
              <a:rPr lang="en-US" sz="2400" dirty="0">
                <a:latin typeface="+mj-lt"/>
              </a:rPr>
              <a:t> </a:t>
            </a:r>
            <a:r>
              <a:rPr lang="vi-VN" sz="2400" dirty="0" smtClean="0">
                <a:latin typeface="+mj-lt"/>
              </a:rPr>
              <a:t>1 </a:t>
            </a:r>
            <a:r>
              <a:rPr lang="vi-VN" sz="2400" dirty="0">
                <a:latin typeface="+mj-lt"/>
              </a:rPr>
              <a:t>chu kì làm việc của tim ko phải 0.8s nữa mà chỉ khoảng 0,5s (</a:t>
            </a:r>
            <a:r>
              <a:rPr lang="vi-VN" sz="2400" dirty="0" smtClean="0">
                <a:latin typeface="+mj-lt"/>
              </a:rPr>
              <a:t>60</a:t>
            </a:r>
            <a:r>
              <a:rPr lang="en-US" sz="2400" dirty="0" smtClean="0">
                <a:latin typeface="+mj-lt"/>
              </a:rPr>
              <a:t>s</a:t>
            </a:r>
            <a:r>
              <a:rPr lang="vi-VN" sz="2400" dirty="0" smtClean="0">
                <a:latin typeface="+mj-lt"/>
              </a:rPr>
              <a:t>/120</a:t>
            </a:r>
            <a:r>
              <a:rPr lang="en-US" sz="2400" dirty="0" smtClean="0">
                <a:latin typeface="+mj-lt"/>
              </a:rPr>
              <a:t> </a:t>
            </a:r>
            <a:r>
              <a:rPr lang="en-US" sz="2400" dirty="0" err="1" smtClean="0">
                <a:latin typeface="+mj-lt"/>
              </a:rPr>
              <a:t>lần</a:t>
            </a:r>
            <a:r>
              <a:rPr lang="vi-VN" sz="2400" dirty="0" smtClean="0">
                <a:latin typeface="+mj-lt"/>
              </a:rPr>
              <a:t>) </a:t>
            </a:r>
            <a:r>
              <a:rPr lang="vi-VN" sz="2400" dirty="0">
                <a:latin typeface="+mj-lt"/>
              </a:rPr>
              <a:t>=&gt; t/gian tâm trương short =&gt; lượng máu về tim ở thời kì tâm trương ít (thời kì tâm trương rất quan trọng vì 3/4 lượng máu flow về tâm thất xảy ra ở t/kì này) =&gt; lượng máu tống đi ít =&gt; CO giảm =&gt; Hạ HA.</a:t>
            </a:r>
            <a:endParaRPr lang="en-US" sz="2400" dirty="0">
              <a:latin typeface="+mj-lt"/>
            </a:endParaRPr>
          </a:p>
        </p:txBody>
      </p:sp>
    </p:spTree>
    <p:extLst>
      <p:ext uri="{BB962C8B-B14F-4D97-AF65-F5344CB8AC3E}">
        <p14:creationId xmlns:p14="http://schemas.microsoft.com/office/powerpoint/2010/main" val="41803135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1634467308"/>
              </p:ext>
            </p:extLst>
          </p:nvPr>
        </p:nvGraphicFramePr>
        <p:xfrm>
          <a:off x="685800" y="450185"/>
          <a:ext cx="7897116" cy="5950616"/>
        </p:xfrm>
        <a:graphic>
          <a:graphicData uri="http://schemas.openxmlformats.org/presentationml/2006/ole">
            <mc:AlternateContent xmlns:mc="http://schemas.openxmlformats.org/markup-compatibility/2006">
              <mc:Choice xmlns:v="urn:schemas-microsoft-com:vml" Requires="v">
                <p:oleObj spid="_x0000_s3076" r:id="rId3" imgW="6051550" imgH="4559300" progId="Paint.Picture">
                  <p:embed/>
                </p:oleObj>
              </mc:Choice>
              <mc:Fallback>
                <p:oleObj r:id="rId3" imgW="6051550" imgH="4559300" progId="Paint.Picture">
                  <p:embed/>
                  <p:pic>
                    <p:nvPicPr>
                      <p:cNvPr id="0" name="Picture 4"/>
                      <p:cNvPicPr/>
                      <p:nvPr/>
                    </p:nvPicPr>
                    <p:blipFill>
                      <a:blip r:embed="rId4"/>
                      <a:stretch>
                        <a:fillRect/>
                      </a:stretch>
                    </p:blipFill>
                    <p:spPr>
                      <a:xfrm>
                        <a:off x="685800" y="450185"/>
                        <a:ext cx="7897116" cy="5950616"/>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idx="1"/>
          </p:nvPr>
        </p:nvSpPr>
        <p:spPr/>
        <p:txBody>
          <a:bodyPr/>
          <a:lstStyle/>
          <a:p>
            <a:r>
              <a:rPr lang="en-US" dirty="0" err="1" smtClean="0"/>
              <a:t>Vai</a:t>
            </a:r>
            <a:r>
              <a:rPr lang="en-US" dirty="0" smtClean="0"/>
              <a:t> </a:t>
            </a:r>
            <a:r>
              <a:rPr lang="en-US" dirty="0" err="1" smtClean="0"/>
              <a:t>trò</a:t>
            </a:r>
            <a:r>
              <a:rPr lang="en-US" dirty="0" smtClean="0"/>
              <a:t>:</a:t>
            </a:r>
          </a:p>
          <a:p>
            <a:pPr lvl="1"/>
            <a:r>
              <a:rPr lang="en-US" dirty="0"/>
              <a:t> </a:t>
            </a:r>
            <a:r>
              <a:rPr lang="en-US" dirty="0" err="1" smtClean="0"/>
              <a:t>hấp</a:t>
            </a:r>
            <a:r>
              <a:rPr lang="en-US" dirty="0" smtClean="0"/>
              <a:t> </a:t>
            </a:r>
            <a:r>
              <a:rPr lang="en-US" dirty="0" err="1" smtClean="0"/>
              <a:t>thụ</a:t>
            </a:r>
            <a:r>
              <a:rPr lang="en-US" dirty="0" smtClean="0"/>
              <a:t> </a:t>
            </a:r>
            <a:r>
              <a:rPr lang="en-US" dirty="0" err="1" smtClean="0"/>
              <a:t>lại</a:t>
            </a:r>
            <a:r>
              <a:rPr lang="en-US" dirty="0" smtClean="0"/>
              <a:t> </a:t>
            </a:r>
            <a:r>
              <a:rPr lang="en-US" dirty="0" err="1" smtClean="0"/>
              <a:t>lượng</a:t>
            </a:r>
            <a:r>
              <a:rPr lang="en-US" dirty="0" smtClean="0"/>
              <a:t> </a:t>
            </a:r>
            <a:r>
              <a:rPr lang="en-US" dirty="0" err="1" smtClean="0"/>
              <a:t>dịch</a:t>
            </a:r>
            <a:r>
              <a:rPr lang="en-US" dirty="0" smtClean="0"/>
              <a:t> </a:t>
            </a:r>
            <a:r>
              <a:rPr lang="en-US" dirty="0" err="1" smtClean="0"/>
              <a:t>dư</a:t>
            </a:r>
            <a:r>
              <a:rPr lang="en-US" dirty="0" smtClean="0"/>
              <a:t> </a:t>
            </a:r>
            <a:r>
              <a:rPr lang="en-US" dirty="0" err="1" smtClean="0"/>
              <a:t>thừa</a:t>
            </a:r>
            <a:endParaRPr lang="en-US" dirty="0" smtClean="0"/>
          </a:p>
          <a:p>
            <a:pPr lvl="1"/>
            <a:r>
              <a:rPr lang="en-US" dirty="0" smtClean="0"/>
              <a:t> </a:t>
            </a:r>
            <a:r>
              <a:rPr lang="en-US" dirty="0" err="1" smtClean="0"/>
              <a:t>hấp</a:t>
            </a:r>
            <a:r>
              <a:rPr lang="en-US" dirty="0" smtClean="0"/>
              <a:t> </a:t>
            </a:r>
            <a:r>
              <a:rPr lang="en-US" dirty="0" err="1" smtClean="0"/>
              <a:t>thu</a:t>
            </a:r>
            <a:r>
              <a:rPr lang="en-US" dirty="0" smtClean="0"/>
              <a:t> </a:t>
            </a:r>
            <a:r>
              <a:rPr lang="en-US" dirty="0" err="1" smtClean="0"/>
              <a:t>đại</a:t>
            </a:r>
            <a:r>
              <a:rPr lang="en-US" dirty="0" smtClean="0"/>
              <a:t> </a:t>
            </a:r>
            <a:r>
              <a:rPr lang="en-US" dirty="0" err="1" smtClean="0"/>
              <a:t>phân</a:t>
            </a:r>
            <a:r>
              <a:rPr lang="en-US" dirty="0" smtClean="0"/>
              <a:t> </a:t>
            </a:r>
            <a:r>
              <a:rPr lang="en-US" dirty="0" err="1" smtClean="0"/>
              <a:t>tử</a:t>
            </a:r>
            <a:r>
              <a:rPr lang="en-US" dirty="0" smtClean="0"/>
              <a:t> </a:t>
            </a:r>
            <a:r>
              <a:rPr lang="en-US" dirty="0" err="1" smtClean="0"/>
              <a:t>như</a:t>
            </a:r>
            <a:r>
              <a:rPr lang="en-US" dirty="0" smtClean="0"/>
              <a:t> </a:t>
            </a:r>
            <a:r>
              <a:rPr lang="en-US" dirty="0" err="1" smtClean="0"/>
              <a:t>giúp</a:t>
            </a:r>
            <a:r>
              <a:rPr lang="en-US" dirty="0" smtClean="0"/>
              <a:t> </a:t>
            </a:r>
            <a:r>
              <a:rPr lang="en-US" dirty="0" err="1" smtClean="0"/>
              <a:t>vận</a:t>
            </a:r>
            <a:r>
              <a:rPr lang="en-US" dirty="0" smtClean="0"/>
              <a:t> </a:t>
            </a:r>
            <a:r>
              <a:rPr lang="en-US" dirty="0" err="1" smtClean="0"/>
              <a:t>chuyển</a:t>
            </a:r>
            <a:r>
              <a:rPr lang="en-US" dirty="0" smtClean="0"/>
              <a:t> </a:t>
            </a:r>
            <a:r>
              <a:rPr lang="en-US" dirty="0" err="1" smtClean="0"/>
              <a:t>chất</a:t>
            </a:r>
            <a:r>
              <a:rPr lang="en-US" dirty="0" smtClean="0"/>
              <a:t> </a:t>
            </a:r>
            <a:r>
              <a:rPr lang="en-US" dirty="0" err="1" smtClean="0"/>
              <a:t>béo</a:t>
            </a:r>
            <a:r>
              <a:rPr lang="en-US" dirty="0" smtClean="0"/>
              <a:t> </a:t>
            </a:r>
            <a:r>
              <a:rPr lang="en-US" dirty="0" err="1" smtClean="0"/>
              <a:t>vào</a:t>
            </a:r>
            <a:r>
              <a:rPr lang="en-US" dirty="0" smtClean="0"/>
              <a:t> </a:t>
            </a:r>
            <a:r>
              <a:rPr lang="en-US" dirty="0" err="1" smtClean="0"/>
              <a:t>máu</a:t>
            </a:r>
            <a:endParaRPr lang="en-US" dirty="0" smtClean="0"/>
          </a:p>
          <a:p>
            <a:pPr lvl="1"/>
            <a:r>
              <a:rPr lang="en-US" dirty="0"/>
              <a:t> </a:t>
            </a:r>
            <a:r>
              <a:rPr lang="en-US" dirty="0" err="1"/>
              <a:t>tạo</a:t>
            </a:r>
            <a:r>
              <a:rPr lang="en-US" dirty="0"/>
              <a:t> </a:t>
            </a:r>
            <a:r>
              <a:rPr lang="en-US" dirty="0" err="1" smtClean="0"/>
              <a:t>ra</a:t>
            </a:r>
            <a:r>
              <a:rPr lang="en-US" dirty="0" smtClean="0"/>
              <a:t> KT</a:t>
            </a:r>
            <a:endParaRPr lang="en-US" dirty="0"/>
          </a:p>
          <a:p>
            <a:pPr lvl="1"/>
            <a:endParaRPr lang="en-US" dirty="0"/>
          </a:p>
        </p:txBody>
      </p:sp>
    </p:spTree>
    <p:extLst>
      <p:ext uri="{BB962C8B-B14F-4D97-AF65-F5344CB8AC3E}">
        <p14:creationId xmlns:p14="http://schemas.microsoft.com/office/powerpoint/2010/main" val="1722018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llu_lymph_capillary_vi"/>
          <p:cNvPicPr>
            <a:picLocks noChangeAspect="1"/>
          </p:cNvPicPr>
          <p:nvPr/>
        </p:nvPicPr>
        <p:blipFill>
          <a:blip r:embed="rId2"/>
          <a:stretch>
            <a:fillRect/>
          </a:stretch>
        </p:blipFill>
        <p:spPr>
          <a:xfrm>
            <a:off x="354965" y="87630"/>
            <a:ext cx="8434070" cy="4671695"/>
          </a:xfrm>
          <a:prstGeom prst="rect">
            <a:avLst/>
          </a:prstGeom>
        </p:spPr>
      </p:pic>
      <p:sp>
        <p:nvSpPr>
          <p:cNvPr id="3" name="Text Box 2"/>
          <p:cNvSpPr txBox="1"/>
          <p:nvPr/>
        </p:nvSpPr>
        <p:spPr>
          <a:xfrm>
            <a:off x="796290" y="4860925"/>
            <a:ext cx="7585710" cy="829945"/>
          </a:xfrm>
          <a:prstGeom prst="rect">
            <a:avLst/>
          </a:prstGeom>
          <a:noFill/>
        </p:spPr>
        <p:txBody>
          <a:bodyPr wrap="square" rtlCol="0">
            <a:spAutoFit/>
          </a:bodyPr>
          <a:lstStyle/>
          <a:p>
            <a:r>
              <a:rPr lang="en-US" sz="2400"/>
              <a:t>Nhờ hệ bạch huyết mà lượng ở tế bào kẽ được hấp thu vào hệ tuần hoàn máu, hấp thu đại phân tử và bảo vệ cơ thể.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838200" y="533400"/>
            <a:ext cx="7486594" cy="5334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p:cNvSpPr>
            <a:spLocks noGrp="1"/>
          </p:cNvSpPr>
          <p:nvPr>
            <p:ph idx="1"/>
          </p:nvPr>
        </p:nvSpPr>
        <p:spPr>
          <a:xfrm>
            <a:off x="468313" y="1355725"/>
            <a:ext cx="3722687" cy="4911725"/>
          </a:xfrm>
        </p:spPr>
        <p:txBody>
          <a:bodyPr/>
          <a:lstStyle/>
          <a:p>
            <a:pPr marL="0" indent="0" eaLnBrk="1" hangingPunct="1">
              <a:buFont typeface="Arial" panose="020B0604020202020204" pitchFamily="34" charset="0"/>
              <a:buNone/>
            </a:pPr>
            <a:r>
              <a:rPr lang="en-US">
                <a:latin typeface="Times New Roman" panose="02020603050405020304" pitchFamily="18" charset="0"/>
                <a:ea typeface="Verdana" panose="020B0604030504040204" pitchFamily="34" charset="0"/>
                <a:cs typeface="Times New Roman" panose="02020603050405020304" pitchFamily="18" charset="0"/>
                <a:sym typeface="Wingdings" panose="05000000000000000000" pitchFamily="2" charset="2"/>
              </a:rPr>
              <a:t>Là một ống khép kín</a:t>
            </a:r>
          </a:p>
          <a:p>
            <a:pPr marL="0" indent="0" eaLnBrk="1" hangingPunct="1">
              <a:buFont typeface="Arial" panose="020B0604020202020204" pitchFamily="34" charset="0"/>
              <a:buNone/>
            </a:pPr>
            <a:r>
              <a:rPr lang="en-US" sz="2800">
                <a:latin typeface="Times New Roman" panose="02020603050405020304" pitchFamily="18" charset="0"/>
                <a:ea typeface="Verdana" panose="020B0604030504040204" pitchFamily="34" charset="0"/>
                <a:cs typeface="Times New Roman" panose="02020603050405020304" pitchFamily="18" charset="0"/>
                <a:sym typeface="Wingdings" panose="05000000000000000000" pitchFamily="2" charset="2"/>
              </a:rPr>
              <a:t>Tim            Động mạch</a:t>
            </a:r>
            <a:endParaRPr lang="en-SG" sz="2800">
              <a:latin typeface="Times New Roman" panose="02020603050405020304" pitchFamily="18" charset="0"/>
              <a:ea typeface="Verdana" panose="020B0604030504040204" pitchFamily="34" charset="0"/>
              <a:cs typeface="Times New Roman" panose="02020603050405020304" pitchFamily="18" charset="0"/>
            </a:endParaRPr>
          </a:p>
        </p:txBody>
      </p:sp>
      <p:graphicFrame>
        <p:nvGraphicFramePr>
          <p:cNvPr id="8" name="Diagram 7"/>
          <p:cNvGraphicFramePr/>
          <p:nvPr/>
        </p:nvGraphicFramePr>
        <p:xfrm>
          <a:off x="4724400" y="1431925"/>
          <a:ext cx="4343400"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Left Arrow 11"/>
          <p:cNvSpPr/>
          <p:nvPr/>
        </p:nvSpPr>
        <p:spPr>
          <a:xfrm>
            <a:off x="1828800" y="4346575"/>
            <a:ext cx="1008063" cy="71438"/>
          </a:xfrm>
          <a:prstGeom prst="lef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13" name="Rounded Rectangle 12"/>
          <p:cNvSpPr/>
          <p:nvPr/>
        </p:nvSpPr>
        <p:spPr>
          <a:xfrm>
            <a:off x="0" y="3776663"/>
            <a:ext cx="1828800" cy="1008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err="1">
                <a:solidFill>
                  <a:schemeClr val="tx1"/>
                </a:solidFill>
                <a:latin typeface="Times New Roman" panose="02020603050405020304" pitchFamily="18" charset="0"/>
                <a:cs typeface="Times New Roman" panose="02020603050405020304" pitchFamily="18" charset="0"/>
              </a:rPr>
              <a:t>Tĩnh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mạch</a:t>
            </a:r>
            <a:endParaRPr lang="en-SG" sz="2800">
              <a:solidFill>
                <a:schemeClr val="tx1"/>
              </a:solidFill>
              <a:latin typeface="Times New Roman" panose="02020603050405020304" pitchFamily="18" charset="0"/>
              <a:cs typeface="Times New Roman" panose="02020603050405020304" pitchFamily="18" charset="0"/>
            </a:endParaRPr>
          </a:p>
        </p:txBody>
      </p:sp>
      <p:sp>
        <p:nvSpPr>
          <p:cNvPr id="14" name="Up Arrow 13"/>
          <p:cNvSpPr/>
          <p:nvPr/>
        </p:nvSpPr>
        <p:spPr>
          <a:xfrm>
            <a:off x="892175" y="2422525"/>
            <a:ext cx="46038" cy="1600200"/>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15" name="Right Arrow 14"/>
          <p:cNvSpPr/>
          <p:nvPr/>
        </p:nvSpPr>
        <p:spPr>
          <a:xfrm>
            <a:off x="1143000" y="2193925"/>
            <a:ext cx="990600" cy="76200"/>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latin typeface="Times New Roman" panose="02020603050405020304" pitchFamily="18" charset="0"/>
              <a:cs typeface="Times New Roman" panose="02020603050405020304" pitchFamily="18" charset="0"/>
            </a:endParaRPr>
          </a:p>
        </p:txBody>
      </p:sp>
      <p:sp>
        <p:nvSpPr>
          <p:cNvPr id="3" name="Rounded Rectangle 2"/>
          <p:cNvSpPr/>
          <p:nvPr/>
        </p:nvSpPr>
        <p:spPr>
          <a:xfrm>
            <a:off x="2514600" y="4022725"/>
            <a:ext cx="2438400" cy="5064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a:solidFill>
                  <a:srgbClr val="FF0000"/>
                </a:solidFill>
                <a:latin typeface="Times New Roman" panose="02020603050405020304" pitchFamily="18" charset="0"/>
                <a:cs typeface="Times New Roman" panose="02020603050405020304" pitchFamily="18" charset="0"/>
              </a:rPr>
              <a:t>Mao </a:t>
            </a:r>
            <a:r>
              <a:rPr lang="en-US" sz="2800" b="1" err="1">
                <a:solidFill>
                  <a:srgbClr val="FF0000"/>
                </a:solidFill>
                <a:latin typeface="Times New Roman" panose="02020603050405020304" pitchFamily="18" charset="0"/>
                <a:cs typeface="Times New Roman" panose="02020603050405020304" pitchFamily="18" charset="0"/>
              </a:rPr>
              <a:t>mạch</a:t>
            </a:r>
            <a:endParaRPr lang="en-US" sz="2800" b="1">
              <a:solidFill>
                <a:srgbClr val="FF0000"/>
              </a:solidFill>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rot="5400000">
            <a:off x="2554288" y="3298825"/>
            <a:ext cx="1751012"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274" name="TextBox 6"/>
          <p:cNvSpPr txBox="1">
            <a:spLocks noChangeArrowheads="1"/>
          </p:cNvSpPr>
          <p:nvPr/>
        </p:nvSpPr>
        <p:spPr bwMode="auto">
          <a:xfrm>
            <a:off x="0" y="212725"/>
            <a:ext cx="9144000" cy="706755"/>
          </a:xfrm>
          <a:prstGeom prst="rect">
            <a:avLst/>
          </a:prstGeom>
          <a:noFill/>
          <a:ln w="9525">
            <a:noFill/>
            <a:miter lim="800000"/>
          </a:ln>
        </p:spPr>
        <p:txBody>
          <a:bodyPr>
            <a:spAutoFit/>
          </a:bodyPr>
          <a:lstStyle/>
          <a:p>
            <a:pPr algn="ctr"/>
            <a:r>
              <a:rPr lang="en-US" sz="4000" b="1">
                <a:solidFill>
                  <a:srgbClr val="FF0000"/>
                </a:solidFill>
                <a:latin typeface="Times New Roman" panose="02020603050405020304" pitchFamily="18" charset="0"/>
                <a:cs typeface="Times New Roman" panose="02020603050405020304" pitchFamily="18" charset="0"/>
              </a:rPr>
              <a:t>HỆ TUẦN HOÀN MÁU</a:t>
            </a:r>
          </a:p>
        </p:txBody>
      </p:sp>
      <p:sp>
        <p:nvSpPr>
          <p:cNvPr id="2" name="Slide Number Placeholder 1"/>
          <p:cNvSpPr>
            <a:spLocks noGrp="1"/>
          </p:cNvSpPr>
          <p:nvPr>
            <p:ph type="sldNum" sz="quarter" idx="12"/>
          </p:nvPr>
        </p:nvSpPr>
        <p:spPr>
          <a:xfrm>
            <a:off x="6553200" y="6569075"/>
            <a:ext cx="2133600" cy="365125"/>
          </a:xfrm>
        </p:spPr>
        <p:txBody>
          <a:bodyPr/>
          <a:lstStyle/>
          <a:p>
            <a:pPr>
              <a:defRPr/>
            </a:pPr>
            <a:fld id="{823069F4-01FF-461C-AEAE-5503371FDD82}"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spTree>
  </p:cSld>
  <p:clrMapOvr>
    <a:masterClrMapping/>
  </p:clrMapOvr>
  <p:transition spd="slow"/>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2001</Words>
  <Application>Microsoft Office PowerPoint</Application>
  <PresentationFormat>On-screen Show (4:3)</PresentationFormat>
  <Paragraphs>300</Paragraphs>
  <Slides>51</Slides>
  <Notes>11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3" baseType="lpstr">
      <vt:lpstr>Office Theme</vt:lpstr>
      <vt:lpstr>Paintbrush Picture</vt:lpstr>
      <vt:lpstr>GIẢI PHẪU VÀ SINH LÝ  HỆ TUẦN HOÀN </vt:lpstr>
      <vt:lpstr>MỤC TIÊU</vt:lpstr>
      <vt:lpstr>PowerPoint Presentation</vt:lpstr>
      <vt:lpstr> TUẦN HOÀN BẠCH HUYẾT </vt:lpstr>
      <vt:lpstr>CÁC THÀNH PHẦN CỦA HỆ BẠCH HUYẾT</vt:lpstr>
      <vt:lpstr>Notes</vt:lpstr>
      <vt:lpstr>PowerPoint Presentation</vt:lpstr>
      <vt:lpstr>PowerPoint Presentation</vt:lpstr>
      <vt:lpstr>PowerPoint Presentation</vt:lpstr>
      <vt:lpstr>Hệ tuần hoàn </vt:lpstr>
      <vt:lpstr> GIẢI PHẪU TIM </vt:lpstr>
      <vt:lpstr>TIM</vt:lpstr>
      <vt:lpstr>BUỒNG TIM</vt:lpstr>
      <vt:lpstr>HÌNH THỂ TRONG</vt:lpstr>
      <vt:lpstr>PowerPoint Presentation</vt:lpstr>
      <vt:lpstr>PowerPoint Presentation</vt:lpstr>
      <vt:lpstr>CẤU TẠO TIM</vt:lpstr>
      <vt:lpstr>CẤU TẠO TIM</vt:lpstr>
      <vt:lpstr>MÀNG NGOÀI TIM  (NGOẠI TÂM MẠC)</vt:lpstr>
      <vt:lpstr>PowerPoint Presentation</vt:lpstr>
      <vt:lpstr>CƠ TIM</vt:lpstr>
      <vt:lpstr>MÀNG TRONG TIM</vt:lpstr>
      <vt:lpstr>ĐỘNG MẠCH VÀNH</vt:lpstr>
      <vt:lpstr>Notes</vt:lpstr>
      <vt:lpstr>PowerPoint Presentation</vt:lpstr>
      <vt:lpstr>PowerPoint Presentation</vt:lpstr>
      <vt:lpstr>THẦN KINH TIM</vt:lpstr>
      <vt:lpstr>Notes</vt:lpstr>
      <vt:lpstr> HỆ THỐNG MẠCH MÁU </vt:lpstr>
      <vt:lpstr>PowerPoint Presentation</vt:lpstr>
      <vt:lpstr> HỆ THỐNG ĐỘNG MẠCH </vt:lpstr>
      <vt:lpstr>HỆ THỐNG ĐỘNG MẠCH</vt:lpstr>
      <vt:lpstr>ĐỘNG MẠCH CHỦ</vt:lpstr>
      <vt:lpstr>PowerPoint Presentation</vt:lpstr>
      <vt:lpstr>CUNG ĐỘNG MẠCH CHỦ</vt:lpstr>
      <vt:lpstr>HỆ ĐỘNG MẠCH CẢNH</vt:lpstr>
      <vt:lpstr>ĐỘNG MẠCH CẢNH</vt:lpstr>
      <vt:lpstr>ĐỘNG MẠCH CHỦ BỤNG</vt:lpstr>
      <vt:lpstr>SINH LÝ TIM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SINH LÝ HỆ TIÊU HÓA KHỐI: CAO ĐẲNG DƯỢC</dc:title>
  <dc:creator>Admin</dc:creator>
  <cp:lastModifiedBy>PC</cp:lastModifiedBy>
  <cp:revision>30</cp:revision>
  <dcterms:created xsi:type="dcterms:W3CDTF">2014-03-04T16:08:00Z</dcterms:created>
  <dcterms:modified xsi:type="dcterms:W3CDTF">2024-04-23T10:06:20Z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